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8" r:id="rId4"/>
  </p:sldMasterIdLst>
  <p:notesMasterIdLst>
    <p:notesMasterId r:id="rId35"/>
  </p:notesMasterIdLst>
  <p:handoutMasterIdLst>
    <p:handoutMasterId r:id="rId36"/>
  </p:handoutMasterIdLst>
  <p:sldIdLst>
    <p:sldId id="314" r:id="rId5"/>
    <p:sldId id="329" r:id="rId6"/>
    <p:sldId id="356" r:id="rId7"/>
    <p:sldId id="372" r:id="rId8"/>
    <p:sldId id="343" r:id="rId9"/>
    <p:sldId id="358" r:id="rId10"/>
    <p:sldId id="359" r:id="rId11"/>
    <p:sldId id="360" r:id="rId12"/>
    <p:sldId id="349" r:id="rId13"/>
    <p:sldId id="370" r:id="rId14"/>
    <p:sldId id="371" r:id="rId15"/>
    <p:sldId id="341" r:id="rId16"/>
    <p:sldId id="350" r:id="rId17"/>
    <p:sldId id="352" r:id="rId18"/>
    <p:sldId id="362" r:id="rId19"/>
    <p:sldId id="353" r:id="rId20"/>
    <p:sldId id="363" r:id="rId21"/>
    <p:sldId id="364" r:id="rId22"/>
    <p:sldId id="354" r:id="rId23"/>
    <p:sldId id="365" r:id="rId24"/>
    <p:sldId id="368" r:id="rId25"/>
    <p:sldId id="369" r:id="rId26"/>
    <p:sldId id="339" r:id="rId27"/>
    <p:sldId id="328" r:id="rId28"/>
    <p:sldId id="347" r:id="rId29"/>
    <p:sldId id="348" r:id="rId30"/>
    <p:sldId id="355" r:id="rId31"/>
    <p:sldId id="322" r:id="rId32"/>
    <p:sldId id="334" r:id="rId33"/>
    <p:sldId id="35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orient="horz" pos="1008"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A3F4"/>
    <a:srgbClr val="D5DEFF"/>
    <a:srgbClr val="FF6565"/>
    <a:srgbClr val="1966D7"/>
    <a:srgbClr val="D3DDFE"/>
    <a:srgbClr val="D4DDFE"/>
    <a:srgbClr val="F6F7FF"/>
    <a:srgbClr val="DBDCE5"/>
    <a:srgbClr val="F0F1FB"/>
    <a:srgbClr val="DFE1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8" autoAdjust="0"/>
    <p:restoredTop sz="95394" autoAdjust="0"/>
  </p:normalViewPr>
  <p:slideViewPr>
    <p:cSldViewPr snapToGrid="0">
      <p:cViewPr varScale="1">
        <p:scale>
          <a:sx n="77" d="100"/>
          <a:sy n="77" d="100"/>
        </p:scale>
        <p:origin x="72" y="115"/>
      </p:cViewPr>
      <p:guideLst>
        <p:guide orient="horz" pos="1416"/>
        <p:guide orient="horz" pos="1008"/>
        <p:guide pos="3840"/>
      </p:guideLst>
    </p:cSldViewPr>
  </p:slideViewPr>
  <p:outlineViewPr>
    <p:cViewPr>
      <p:scale>
        <a:sx n="33" d="100"/>
        <a:sy n="33" d="100"/>
      </p:scale>
      <p:origin x="0" y="-10368"/>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32BE22-BCF5-218A-BCDB-9D6463B9A4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6C6B9B-3CD0-9D38-9EB7-8FC9403B85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A62055-8DBD-6042-92AC-66DE479F90DE}" type="datetimeFigureOut">
              <a:rPr lang="en-US" smtClean="0"/>
              <a:t>12/5/2025</a:t>
            </a:fld>
            <a:endParaRPr lang="en-US" dirty="0"/>
          </a:p>
        </p:txBody>
      </p:sp>
      <p:sp>
        <p:nvSpPr>
          <p:cNvPr id="4" name="Footer Placeholder 3">
            <a:extLst>
              <a:ext uri="{FF2B5EF4-FFF2-40B4-BE49-F238E27FC236}">
                <a16:creationId xmlns:a16="http://schemas.microsoft.com/office/drawing/2014/main" id="{7745B14E-D4D7-1E40-CD23-AE797C2368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713512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E50A-AB77-49BE-9076-23C4C8D08BB2}" type="datetimeFigureOut">
              <a:rPr lang="en-US" smtClean="0"/>
              <a:t>12/5/2025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9883-B744-4FDD-8623-D69A66650022}" type="slidenum">
              <a:rPr lang="en-US" smtClean="0"/>
              <a:t>‹#›</a:t>
            </a:fld>
            <a:endParaRPr lang="en-US" dirty="0"/>
          </a:p>
        </p:txBody>
      </p:sp>
    </p:spTree>
    <p:extLst>
      <p:ext uri="{BB962C8B-B14F-4D97-AF65-F5344CB8AC3E}">
        <p14:creationId xmlns:p14="http://schemas.microsoft.com/office/powerpoint/2010/main" val="142764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a:t>
            </a:fld>
            <a:endParaRPr lang="en-US" dirty="0"/>
          </a:p>
        </p:txBody>
      </p:sp>
    </p:spTree>
    <p:extLst>
      <p:ext uri="{BB962C8B-B14F-4D97-AF65-F5344CB8AC3E}">
        <p14:creationId xmlns:p14="http://schemas.microsoft.com/office/powerpoint/2010/main" val="2652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FA6DB-538D-0FDF-8FC5-17D4885BEB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BD89A-51E2-42FC-F739-1DCA5CDA89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09D091-98EC-AC40-1EDD-0D4EC694FB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C02830-ED6D-150C-7C9A-B80E05F04910}"/>
              </a:ext>
            </a:extLst>
          </p:cNvPr>
          <p:cNvSpPr>
            <a:spLocks noGrp="1"/>
          </p:cNvSpPr>
          <p:nvPr>
            <p:ph type="sldNum" sz="quarter" idx="5"/>
          </p:nvPr>
        </p:nvSpPr>
        <p:spPr/>
        <p:txBody>
          <a:bodyPr/>
          <a:lstStyle/>
          <a:p>
            <a:fld id="{96E09883-B744-4FDD-8623-D69A66650022}" type="slidenum">
              <a:rPr lang="en-US" smtClean="0"/>
              <a:t>15</a:t>
            </a:fld>
            <a:endParaRPr lang="en-US" dirty="0"/>
          </a:p>
        </p:txBody>
      </p:sp>
    </p:spTree>
    <p:extLst>
      <p:ext uri="{BB962C8B-B14F-4D97-AF65-F5344CB8AC3E}">
        <p14:creationId xmlns:p14="http://schemas.microsoft.com/office/powerpoint/2010/main" val="275816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7907E-A5B2-85AB-E76A-416E4D3A8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6C628D-CB5D-BDEB-DD30-03193989CF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0E2EB-D3F9-1636-3EA1-C28D17376C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6DF952-89F0-89C2-EA63-049D9A9AF594}"/>
              </a:ext>
            </a:extLst>
          </p:cNvPr>
          <p:cNvSpPr>
            <a:spLocks noGrp="1"/>
          </p:cNvSpPr>
          <p:nvPr>
            <p:ph type="sldNum" sz="quarter" idx="5"/>
          </p:nvPr>
        </p:nvSpPr>
        <p:spPr/>
        <p:txBody>
          <a:bodyPr/>
          <a:lstStyle/>
          <a:p>
            <a:fld id="{96E09883-B744-4FDD-8623-D69A66650022}" type="slidenum">
              <a:rPr lang="en-US" smtClean="0"/>
              <a:t>16</a:t>
            </a:fld>
            <a:endParaRPr lang="en-US" dirty="0"/>
          </a:p>
        </p:txBody>
      </p:sp>
    </p:spTree>
    <p:extLst>
      <p:ext uri="{BB962C8B-B14F-4D97-AF65-F5344CB8AC3E}">
        <p14:creationId xmlns:p14="http://schemas.microsoft.com/office/powerpoint/2010/main" val="573176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9F74B-2AA8-FE9D-315B-F24C46E36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72A7C-FC78-9E8D-9FE0-829D5CD3A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149B4-F8EF-527B-1DF0-37872AD7B9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C4EFD4-94FF-F858-0218-30440323DBA5}"/>
              </a:ext>
            </a:extLst>
          </p:cNvPr>
          <p:cNvSpPr>
            <a:spLocks noGrp="1"/>
          </p:cNvSpPr>
          <p:nvPr>
            <p:ph type="sldNum" sz="quarter" idx="5"/>
          </p:nvPr>
        </p:nvSpPr>
        <p:spPr/>
        <p:txBody>
          <a:bodyPr/>
          <a:lstStyle/>
          <a:p>
            <a:fld id="{96E09883-B744-4FDD-8623-D69A66650022}" type="slidenum">
              <a:rPr lang="en-US" smtClean="0"/>
              <a:t>19</a:t>
            </a:fld>
            <a:endParaRPr lang="en-US" dirty="0"/>
          </a:p>
        </p:txBody>
      </p:sp>
    </p:spTree>
    <p:extLst>
      <p:ext uri="{BB962C8B-B14F-4D97-AF65-F5344CB8AC3E}">
        <p14:creationId xmlns:p14="http://schemas.microsoft.com/office/powerpoint/2010/main" val="662900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EECAA-731C-8C45-199C-D25799EEF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96266-1E57-EC17-649E-311ABEA445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E50D0-D34E-A0BA-58EF-DD6453B23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9CBBD6-BFEC-2B47-C947-584C9AA7A6E8}"/>
              </a:ext>
            </a:extLst>
          </p:cNvPr>
          <p:cNvSpPr>
            <a:spLocks noGrp="1"/>
          </p:cNvSpPr>
          <p:nvPr>
            <p:ph type="sldNum" sz="quarter" idx="5"/>
          </p:nvPr>
        </p:nvSpPr>
        <p:spPr/>
        <p:txBody>
          <a:bodyPr/>
          <a:lstStyle/>
          <a:p>
            <a:fld id="{96E09883-B744-4FDD-8623-D69A66650022}" type="slidenum">
              <a:rPr lang="en-US" smtClean="0"/>
              <a:t>21</a:t>
            </a:fld>
            <a:endParaRPr lang="en-US" dirty="0"/>
          </a:p>
        </p:txBody>
      </p:sp>
    </p:spTree>
    <p:extLst>
      <p:ext uri="{BB962C8B-B14F-4D97-AF65-F5344CB8AC3E}">
        <p14:creationId xmlns:p14="http://schemas.microsoft.com/office/powerpoint/2010/main" val="33343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9D672-AF0D-8ADA-53FA-2FD10FE54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51199-B46F-F198-DFF7-E7B26FBFB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E5386C-C8BC-B2F2-D0DF-C4BAC2CCBF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D654F-76AE-AFEF-2ED0-83BC0C3BD60E}"/>
              </a:ext>
            </a:extLst>
          </p:cNvPr>
          <p:cNvSpPr>
            <a:spLocks noGrp="1"/>
          </p:cNvSpPr>
          <p:nvPr>
            <p:ph type="sldNum" sz="quarter" idx="5"/>
          </p:nvPr>
        </p:nvSpPr>
        <p:spPr/>
        <p:txBody>
          <a:bodyPr/>
          <a:lstStyle/>
          <a:p>
            <a:fld id="{96E09883-B744-4FDD-8623-D69A66650022}" type="slidenum">
              <a:rPr lang="en-US" smtClean="0"/>
              <a:t>22</a:t>
            </a:fld>
            <a:endParaRPr lang="en-US" dirty="0"/>
          </a:p>
        </p:txBody>
      </p:sp>
    </p:spTree>
    <p:extLst>
      <p:ext uri="{BB962C8B-B14F-4D97-AF65-F5344CB8AC3E}">
        <p14:creationId xmlns:p14="http://schemas.microsoft.com/office/powerpoint/2010/main" val="2231563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23</a:t>
            </a:fld>
            <a:endParaRPr lang="en-US" dirty="0"/>
          </a:p>
        </p:txBody>
      </p:sp>
    </p:spTree>
    <p:extLst>
      <p:ext uri="{BB962C8B-B14F-4D97-AF65-F5344CB8AC3E}">
        <p14:creationId xmlns:p14="http://schemas.microsoft.com/office/powerpoint/2010/main" val="3748998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24</a:t>
            </a:fld>
            <a:endParaRPr lang="en-US" dirty="0"/>
          </a:p>
        </p:txBody>
      </p:sp>
    </p:spTree>
    <p:extLst>
      <p:ext uri="{BB962C8B-B14F-4D97-AF65-F5344CB8AC3E}">
        <p14:creationId xmlns:p14="http://schemas.microsoft.com/office/powerpoint/2010/main" val="460106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95A18-9E1F-91AC-E993-2BA960C36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6ACDE7-A0D8-40B6-A51E-7926C12CC2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A3C48-02AB-94F7-2A10-21B127469C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E9C236-753D-D3DF-9E63-1E9AE3ABE64A}"/>
              </a:ext>
            </a:extLst>
          </p:cNvPr>
          <p:cNvSpPr>
            <a:spLocks noGrp="1"/>
          </p:cNvSpPr>
          <p:nvPr>
            <p:ph type="sldNum" sz="quarter" idx="5"/>
          </p:nvPr>
        </p:nvSpPr>
        <p:spPr/>
        <p:txBody>
          <a:bodyPr/>
          <a:lstStyle/>
          <a:p>
            <a:fld id="{96E09883-B744-4FDD-8623-D69A66650022}" type="slidenum">
              <a:rPr lang="en-US" smtClean="0"/>
              <a:t>25</a:t>
            </a:fld>
            <a:endParaRPr lang="en-US" dirty="0"/>
          </a:p>
        </p:txBody>
      </p:sp>
    </p:spTree>
    <p:extLst>
      <p:ext uri="{BB962C8B-B14F-4D97-AF65-F5344CB8AC3E}">
        <p14:creationId xmlns:p14="http://schemas.microsoft.com/office/powerpoint/2010/main" val="547116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391A9-0274-E8D4-F0A3-2D74EF089C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83C84-2406-425E-972F-7435F178A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78241-8C97-DE3E-7D02-6AC9DA4B7C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2B1439-EE18-9F31-472F-3039A99CB479}"/>
              </a:ext>
            </a:extLst>
          </p:cNvPr>
          <p:cNvSpPr>
            <a:spLocks noGrp="1"/>
          </p:cNvSpPr>
          <p:nvPr>
            <p:ph type="sldNum" sz="quarter" idx="5"/>
          </p:nvPr>
        </p:nvSpPr>
        <p:spPr/>
        <p:txBody>
          <a:bodyPr/>
          <a:lstStyle/>
          <a:p>
            <a:fld id="{96E09883-B744-4FDD-8623-D69A66650022}" type="slidenum">
              <a:rPr lang="en-US" smtClean="0"/>
              <a:t>26</a:t>
            </a:fld>
            <a:endParaRPr lang="en-US" dirty="0"/>
          </a:p>
        </p:txBody>
      </p:sp>
    </p:spTree>
    <p:extLst>
      <p:ext uri="{BB962C8B-B14F-4D97-AF65-F5344CB8AC3E}">
        <p14:creationId xmlns:p14="http://schemas.microsoft.com/office/powerpoint/2010/main" val="40132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28</a:t>
            </a:fld>
            <a:endParaRPr lang="en-US" dirty="0"/>
          </a:p>
        </p:txBody>
      </p:sp>
    </p:spTree>
    <p:extLst>
      <p:ext uri="{BB962C8B-B14F-4D97-AF65-F5344CB8AC3E}">
        <p14:creationId xmlns:p14="http://schemas.microsoft.com/office/powerpoint/2010/main" val="1703823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a:t>
            </a:fld>
            <a:endParaRPr lang="en-US" dirty="0"/>
          </a:p>
        </p:txBody>
      </p:sp>
    </p:spTree>
    <p:extLst>
      <p:ext uri="{BB962C8B-B14F-4D97-AF65-F5344CB8AC3E}">
        <p14:creationId xmlns:p14="http://schemas.microsoft.com/office/powerpoint/2010/main" val="3341551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29</a:t>
            </a:fld>
            <a:endParaRPr lang="en-US" dirty="0"/>
          </a:p>
        </p:txBody>
      </p:sp>
    </p:spTree>
    <p:extLst>
      <p:ext uri="{BB962C8B-B14F-4D97-AF65-F5344CB8AC3E}">
        <p14:creationId xmlns:p14="http://schemas.microsoft.com/office/powerpoint/2010/main" val="370436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5</a:t>
            </a:fld>
            <a:endParaRPr lang="en-US" dirty="0"/>
          </a:p>
        </p:txBody>
      </p:sp>
    </p:spTree>
    <p:extLst>
      <p:ext uri="{BB962C8B-B14F-4D97-AF65-F5344CB8AC3E}">
        <p14:creationId xmlns:p14="http://schemas.microsoft.com/office/powerpoint/2010/main" val="89682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8</a:t>
            </a:fld>
            <a:endParaRPr lang="en-US" dirty="0"/>
          </a:p>
        </p:txBody>
      </p:sp>
    </p:spTree>
    <p:extLst>
      <p:ext uri="{BB962C8B-B14F-4D97-AF65-F5344CB8AC3E}">
        <p14:creationId xmlns:p14="http://schemas.microsoft.com/office/powerpoint/2010/main" val="961780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DD88A-5680-F266-6784-34FAB88ABA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1531D-C3CC-E1EB-8E6C-C3989FFBA1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727E0-3A6D-BA7F-866E-A910049C60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1FAEC3-8F58-8662-69B5-0F979A2B331C}"/>
              </a:ext>
            </a:extLst>
          </p:cNvPr>
          <p:cNvSpPr>
            <a:spLocks noGrp="1"/>
          </p:cNvSpPr>
          <p:nvPr>
            <p:ph type="sldNum" sz="quarter" idx="5"/>
          </p:nvPr>
        </p:nvSpPr>
        <p:spPr/>
        <p:txBody>
          <a:bodyPr/>
          <a:lstStyle/>
          <a:p>
            <a:fld id="{96E09883-B744-4FDD-8623-D69A66650022}" type="slidenum">
              <a:rPr lang="en-US" smtClean="0"/>
              <a:t>9</a:t>
            </a:fld>
            <a:endParaRPr lang="en-US" dirty="0"/>
          </a:p>
        </p:txBody>
      </p:sp>
    </p:spTree>
    <p:extLst>
      <p:ext uri="{BB962C8B-B14F-4D97-AF65-F5344CB8AC3E}">
        <p14:creationId xmlns:p14="http://schemas.microsoft.com/office/powerpoint/2010/main" val="131081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60DD9-FC0D-9633-7749-DE8CFDC31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9EF65-2710-A487-A991-41E028B29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AC400D-DE4B-2674-F69C-1F58FC7744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DD9C17-7610-C401-49BC-F11224439D30}"/>
              </a:ext>
            </a:extLst>
          </p:cNvPr>
          <p:cNvSpPr>
            <a:spLocks noGrp="1"/>
          </p:cNvSpPr>
          <p:nvPr>
            <p:ph type="sldNum" sz="quarter" idx="5"/>
          </p:nvPr>
        </p:nvSpPr>
        <p:spPr/>
        <p:txBody>
          <a:bodyPr/>
          <a:lstStyle/>
          <a:p>
            <a:fld id="{96E09883-B744-4FDD-8623-D69A66650022}" type="slidenum">
              <a:rPr lang="en-US" smtClean="0"/>
              <a:t>10</a:t>
            </a:fld>
            <a:endParaRPr lang="en-US" dirty="0"/>
          </a:p>
        </p:txBody>
      </p:sp>
    </p:spTree>
    <p:extLst>
      <p:ext uri="{BB962C8B-B14F-4D97-AF65-F5344CB8AC3E}">
        <p14:creationId xmlns:p14="http://schemas.microsoft.com/office/powerpoint/2010/main" val="53930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290EE-BE51-26BE-FA03-B6C846D15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4E4C3-48BA-C57E-EA09-E29754B5B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607C3-2D4F-2371-7482-4BF7D07236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9FEC1A-FC1A-484B-A0FF-A931C3C6C506}"/>
              </a:ext>
            </a:extLst>
          </p:cNvPr>
          <p:cNvSpPr>
            <a:spLocks noGrp="1"/>
          </p:cNvSpPr>
          <p:nvPr>
            <p:ph type="sldNum" sz="quarter" idx="5"/>
          </p:nvPr>
        </p:nvSpPr>
        <p:spPr/>
        <p:txBody>
          <a:bodyPr/>
          <a:lstStyle/>
          <a:p>
            <a:fld id="{96E09883-B744-4FDD-8623-D69A66650022}" type="slidenum">
              <a:rPr lang="en-US" smtClean="0"/>
              <a:t>11</a:t>
            </a:fld>
            <a:endParaRPr lang="en-US" dirty="0"/>
          </a:p>
        </p:txBody>
      </p:sp>
    </p:spTree>
    <p:extLst>
      <p:ext uri="{BB962C8B-B14F-4D97-AF65-F5344CB8AC3E}">
        <p14:creationId xmlns:p14="http://schemas.microsoft.com/office/powerpoint/2010/main" val="12963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12</a:t>
            </a:fld>
            <a:endParaRPr lang="en-US" dirty="0"/>
          </a:p>
        </p:txBody>
      </p:sp>
    </p:spTree>
    <p:extLst>
      <p:ext uri="{BB962C8B-B14F-4D97-AF65-F5344CB8AC3E}">
        <p14:creationId xmlns:p14="http://schemas.microsoft.com/office/powerpoint/2010/main" val="32145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14</a:t>
            </a:fld>
            <a:endParaRPr lang="en-US" dirty="0"/>
          </a:p>
        </p:txBody>
      </p:sp>
    </p:spTree>
    <p:extLst>
      <p:ext uri="{BB962C8B-B14F-4D97-AF65-F5344CB8AC3E}">
        <p14:creationId xmlns:p14="http://schemas.microsoft.com/office/powerpoint/2010/main" val="4008777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18982827"/>
      </p:ext>
    </p:extLst>
  </p:cSld>
  <p:clrMapOvr>
    <a:masterClrMapping/>
  </p:clrMapOvr>
  <p:transition spd="slow">
    <p:push dir="u"/>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43577940"/>
      </p:ext>
    </p:extLst>
  </p:cSld>
  <p:clrMapOvr>
    <a:masterClrMapping/>
  </p:clrMapOvr>
  <p:transition spd="slow">
    <p:push dir="u"/>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79556539"/>
      </p:ext>
    </p:extLst>
  </p:cSld>
  <p:clrMapOvr>
    <a:masterClrMapping/>
  </p:clrMapOvr>
  <p:transition spd="slow">
    <p:push dir="u"/>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3"/>
            <a:ext cx="6400800" cy="1828800"/>
          </a:xfrm>
        </p:spPr>
        <p:txBody>
          <a:bodyPr lIns="0" tIns="0" rIns="0" bIns="0">
            <a:noAutofit/>
          </a:bodyPr>
          <a:lstStyle>
            <a:lvl1pPr>
              <a:defRPr baseline="0"/>
            </a:lvl1pPr>
          </a:lstStyle>
          <a:p>
            <a:r>
              <a:rPr lang="en-US" dirty="0"/>
              <a:t>Click to add 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5">
            <a:extLst>
              <a:ext uri="{FF2B5EF4-FFF2-40B4-BE49-F238E27FC236}">
                <a16:creationId xmlns:a16="http://schemas.microsoft.com/office/drawing/2014/main" id="{1CA1AC91-E5AE-A457-178C-6A577DAAF4C4}"/>
              </a:ext>
            </a:extLst>
          </p:cNvPr>
          <p:cNvSpPr>
            <a:spLocks noGrp="1"/>
          </p:cNvSpPr>
          <p:nvPr>
            <p:ph sz="quarter" idx="14" hasCustomPrompt="1"/>
          </p:nvPr>
        </p:nvSpPr>
        <p:spPr>
          <a:xfrm>
            <a:off x="811185" y="2774786"/>
            <a:ext cx="6400800" cy="3257550"/>
          </a:xfrm>
        </p:spPr>
        <p:txBody>
          <a:bodyPr lIns="0"/>
          <a:lstStyle>
            <a:lvl1pPr marL="0" indent="0">
              <a:buNone/>
              <a:defRPr sz="240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4">
            <a:extLst>
              <a:ext uri="{FF2B5EF4-FFF2-40B4-BE49-F238E27FC236}">
                <a16:creationId xmlns:a16="http://schemas.microsoft.com/office/drawing/2014/main" id="{9D4FED77-2877-7D28-E27C-7BE9F5E7393A}"/>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4" name="Slide Number Placeholder 5">
            <a:extLst>
              <a:ext uri="{FF2B5EF4-FFF2-40B4-BE49-F238E27FC236}">
                <a16:creationId xmlns:a16="http://schemas.microsoft.com/office/drawing/2014/main" id="{90785AC1-54EA-61EE-115B-C1910CC60A62}"/>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33667445"/>
      </p:ext>
    </p:extLst>
  </p:cSld>
  <p:clrMapOvr>
    <a:masterClrMapping/>
  </p:clrMapOvr>
  <p:transition spd="slow">
    <p:push dir="u"/>
  </p:transition>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Picture">
    <p:bg>
      <p:bgPr>
        <a:solidFill>
          <a:schemeClr val="accent3"/>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0B2CA14-03DC-FC05-7713-E0261B4B2F3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642" b="69630"/>
          <a:stretch>
            <a:fillRect/>
          </a:stretch>
        </p:blipFill>
        <p:spPr>
          <a:xfrm>
            <a:off x="1" y="4775200"/>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a:extLst>
              <a:ext uri="{FF2B5EF4-FFF2-40B4-BE49-F238E27FC236}">
                <a16:creationId xmlns:a16="http://schemas.microsoft.com/office/drawing/2014/main" id="{5EC223C2-E475-8E7A-48D4-A9BC2EB6931C}"/>
              </a:ext>
              <a:ext uri="{C183D7F6-B498-43B3-948B-1728B52AA6E4}">
                <adec:decorative xmlns:adec="http://schemas.microsoft.com/office/drawing/2017/decorative" val="1"/>
              </a:ext>
            </a:extLst>
          </p:cNvPr>
          <p:cNvSpPr/>
          <p:nvPr userDrawn="1"/>
        </p:nvSpPr>
        <p:spPr>
          <a:xfrm>
            <a:off x="9249382" y="1747860"/>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1BD9D7CE-BCD9-0B12-1945-C5FFE31A7DAE}"/>
              </a:ext>
              <a:ext uri="{C183D7F6-B498-43B3-948B-1728B52AA6E4}">
                <adec:decorative xmlns:adec="http://schemas.microsoft.com/office/drawing/2017/decorative" val="1"/>
              </a:ext>
            </a:extLst>
          </p:cNvPr>
          <p:cNvSpPr/>
          <p:nvPr userDrawn="1"/>
        </p:nvSpPr>
        <p:spPr>
          <a:xfrm>
            <a:off x="8793014" y="361075"/>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itle 1">
            <a:extLst>
              <a:ext uri="{FF2B5EF4-FFF2-40B4-BE49-F238E27FC236}">
                <a16:creationId xmlns:a16="http://schemas.microsoft.com/office/drawing/2014/main" id="{9455275E-28AB-F0B7-E799-5116B11205DF}"/>
              </a:ext>
            </a:extLst>
          </p:cNvPr>
          <p:cNvSpPr>
            <a:spLocks noGrp="1"/>
          </p:cNvSpPr>
          <p:nvPr>
            <p:ph type="title" hasCustomPrompt="1"/>
          </p:nvPr>
        </p:nvSpPr>
        <p:spPr>
          <a:xfrm>
            <a:off x="811185" y="827307"/>
            <a:ext cx="6400800" cy="5203387"/>
          </a:xfrm>
        </p:spPr>
        <p:txBody>
          <a:bodyPr lIns="0" tIns="0" rIns="0" bIns="0" anchor="ctr">
            <a:noAutofit/>
          </a:bodyPr>
          <a:lstStyle>
            <a:lvl1pPr>
              <a:defRPr sz="5400"/>
            </a:lvl1pPr>
          </a:lstStyle>
          <a:p>
            <a:r>
              <a:rPr lang="en-US" dirty="0"/>
              <a:t>Click to add title</a:t>
            </a:r>
          </a:p>
        </p:txBody>
      </p:sp>
      <p:sp>
        <p:nvSpPr>
          <p:cNvPr id="13" name="Picture Placeholder 12">
            <a:extLst>
              <a:ext uri="{FF2B5EF4-FFF2-40B4-BE49-F238E27FC236}">
                <a16:creationId xmlns:a16="http://schemas.microsoft.com/office/drawing/2014/main" id="{97BD7E0A-39A9-0CF7-F1CE-E777075BFAA9}"/>
              </a:ext>
            </a:extLst>
          </p:cNvPr>
          <p:cNvSpPr>
            <a:spLocks noGrp="1"/>
          </p:cNvSpPr>
          <p:nvPr>
            <p:ph type="pic" sz="quarter" idx="15"/>
          </p:nvPr>
        </p:nvSpPr>
        <p:spPr>
          <a:xfrm>
            <a:off x="7401915" y="304690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ln w="57150">
            <a:noFill/>
          </a:ln>
        </p:spPr>
        <p:txBody>
          <a:bodyPr wrap="square" tIns="1371600">
            <a:noAutofit/>
          </a:bodyPr>
          <a:lstStyle>
            <a:lvl1pPr marL="0" indent="0" algn="ctr">
              <a:buNone/>
              <a:defRPr sz="1600"/>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01744761"/>
      </p:ext>
    </p:extLst>
  </p:cSld>
  <p:clrMapOvr>
    <a:masterClrMapping/>
  </p:clrMapOvr>
  <p:transition spd="slow">
    <p:push dir="u"/>
  </p:transition>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p:bg>
      <p:bgPr>
        <a:solidFill>
          <a:schemeClr val="accent3"/>
        </a:solidFill>
        <a:effectLst/>
      </p:bgPr>
    </p:bg>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69C21E5-B8EE-7438-A771-34BC8006E13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385898" y="0"/>
            <a:ext cx="1574573" cy="3954463"/>
          </a:xfrm>
          <a:prstGeom prst="rect">
            <a:avLst/>
          </a:prstGeom>
        </p:spPr>
      </p:pic>
      <p:sp>
        <p:nvSpPr>
          <p:cNvPr id="3" name="Oval 2">
            <a:extLst>
              <a:ext uri="{FF2B5EF4-FFF2-40B4-BE49-F238E27FC236}">
                <a16:creationId xmlns:a16="http://schemas.microsoft.com/office/drawing/2014/main" id="{18F333FA-6DDE-DB6C-73BB-FE8387977425}"/>
              </a:ext>
              <a:ext uri="{C183D7F6-B498-43B3-948B-1728B52AA6E4}">
                <adec:decorative xmlns:adec="http://schemas.microsoft.com/office/drawing/2017/decorative" val="1"/>
              </a:ext>
            </a:extLst>
          </p:cNvPr>
          <p:cNvSpPr/>
          <p:nvPr userDrawn="1"/>
        </p:nvSpPr>
        <p:spPr>
          <a:xfrm>
            <a:off x="9115508" y="4240999"/>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Title 1">
            <a:extLst>
              <a:ext uri="{FF2B5EF4-FFF2-40B4-BE49-F238E27FC236}">
                <a16:creationId xmlns:a16="http://schemas.microsoft.com/office/drawing/2014/main" id="{AB87953E-96F2-8BCC-B295-E1033E7D2747}"/>
              </a:ext>
            </a:extLst>
          </p:cNvPr>
          <p:cNvSpPr>
            <a:spLocks noGrp="1"/>
          </p:cNvSpPr>
          <p:nvPr>
            <p:ph type="title" hasCustomPrompt="1"/>
          </p:nvPr>
        </p:nvSpPr>
        <p:spPr>
          <a:xfrm>
            <a:off x="811185" y="621972"/>
            <a:ext cx="7599718" cy="3051394"/>
          </a:xfrm>
        </p:spPr>
        <p:txBody>
          <a:bodyPr lIns="0" tIns="0" rIns="0" bIns="0" anchor="b">
            <a:noAutofit/>
          </a:bodyPr>
          <a:lstStyle>
            <a:lvl1pPr>
              <a:defRPr sz="5400"/>
            </a:lvl1pPr>
          </a:lstStyle>
          <a:p>
            <a:r>
              <a:rPr lang="en-US" dirty="0"/>
              <a:t>Click to add title</a:t>
            </a:r>
          </a:p>
        </p:txBody>
      </p:sp>
      <p:sp>
        <p:nvSpPr>
          <p:cNvPr id="6" name="Text Placeholder 15">
            <a:extLst>
              <a:ext uri="{FF2B5EF4-FFF2-40B4-BE49-F238E27FC236}">
                <a16:creationId xmlns:a16="http://schemas.microsoft.com/office/drawing/2014/main" id="{0A627B70-91C8-40B9-6189-B29749FF6E92}"/>
              </a:ext>
            </a:extLst>
          </p:cNvPr>
          <p:cNvSpPr>
            <a:spLocks noGrp="1"/>
          </p:cNvSpPr>
          <p:nvPr>
            <p:ph type="body" sz="quarter" idx="14" hasCustomPrompt="1"/>
          </p:nvPr>
        </p:nvSpPr>
        <p:spPr>
          <a:xfrm>
            <a:off x="811185" y="3965028"/>
            <a:ext cx="7599718" cy="1493781"/>
          </a:xfrm>
        </p:spPr>
        <p:txBody>
          <a:bodyPr lIns="0" tIns="0" rIns="0" bIns="0">
            <a:noAutofit/>
          </a:bodyPr>
          <a:lstStyle>
            <a:lvl1pPr marL="0" indent="0">
              <a:buNone/>
              <a:defRPr sz="2400" b="1" i="0">
                <a:solidFill>
                  <a:schemeClr val="accent4"/>
                </a:solidFill>
                <a:latin typeface="+mj-lt"/>
                <a:cs typeface="Arial" panose="020B0604020202020204" pitchFamily="34" charset="0"/>
              </a:defRPr>
            </a:lvl1pPr>
            <a:lvl2pPr marL="457200" indent="0">
              <a:buNone/>
              <a:defRPr sz="1800" b="1" i="0">
                <a:latin typeface="Arial Black" panose="020B0604020202020204" pitchFamily="34" charset="0"/>
                <a:cs typeface="Arial Black" panose="020B0604020202020204" pitchFamily="34" charset="0"/>
              </a:defRPr>
            </a:lvl2pPr>
          </a:lstStyle>
          <a:p>
            <a:r>
              <a:rPr lang="en-US" dirty="0"/>
              <a:t>Click to add subtitle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88133288"/>
      </p:ext>
    </p:extLst>
  </p:cSld>
  <p:clrMapOvr>
    <a:masterClrMapping/>
  </p:clrMapOvr>
  <p:transition spd="slow">
    <p:push dir="u"/>
  </p:transition>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2">
    <p:bg>
      <p:bgPr>
        <a:solidFill>
          <a:schemeClr val="accent3"/>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C12813-DBA6-41C2-2418-83919E059FED}"/>
              </a:ext>
              <a:ext uri="{C183D7F6-B498-43B3-948B-1728B52AA6E4}">
                <adec:decorative xmlns:adec="http://schemas.microsoft.com/office/drawing/2017/decorative" val="1"/>
              </a:ext>
            </a:extLst>
          </p:cNvPr>
          <p:cNvGrpSpPr/>
          <p:nvPr userDrawn="1"/>
        </p:nvGrpSpPr>
        <p:grpSpPr>
          <a:xfrm rot="10800000">
            <a:off x="741680" y="0"/>
            <a:ext cx="2133966" cy="2133966"/>
            <a:chOff x="9654699" y="2229295"/>
            <a:chExt cx="2133966" cy="2133966"/>
          </a:xfrm>
        </p:grpSpPr>
        <p:sp>
          <p:nvSpPr>
            <p:cNvPr id="5" name="Freeform 4">
              <a:extLst>
                <a:ext uri="{FF2B5EF4-FFF2-40B4-BE49-F238E27FC236}">
                  <a16:creationId xmlns:a16="http://schemas.microsoft.com/office/drawing/2014/main" id="{C2A74540-7988-B712-8AB1-9EE03FE1EC8A}"/>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736CF9A1-91DA-6419-08F2-4CC262EA4D1E}"/>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9" name="Graphic 8">
            <a:extLst>
              <a:ext uri="{FF2B5EF4-FFF2-40B4-BE49-F238E27FC236}">
                <a16:creationId xmlns:a16="http://schemas.microsoft.com/office/drawing/2014/main" id="{AAAE3BC0-55AE-B520-F2B8-50BF886EF7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flipH="1" flipV="1">
            <a:off x="0" y="3626779"/>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4" name="Title 1">
            <a:extLst>
              <a:ext uri="{FF2B5EF4-FFF2-40B4-BE49-F238E27FC236}">
                <a16:creationId xmlns:a16="http://schemas.microsoft.com/office/drawing/2014/main" id="{7B29A2F3-C289-9762-6F9F-DA18D322DF07}"/>
              </a:ext>
            </a:extLst>
          </p:cNvPr>
          <p:cNvSpPr>
            <a:spLocks noGrp="1"/>
          </p:cNvSpPr>
          <p:nvPr>
            <p:ph type="title" hasCustomPrompt="1"/>
          </p:nvPr>
        </p:nvSpPr>
        <p:spPr>
          <a:xfrm>
            <a:off x="4953000"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8F2A1870-E86B-5125-7AB3-A1F5DF7E7528}"/>
              </a:ext>
            </a:extLst>
          </p:cNvPr>
          <p:cNvSpPr>
            <a:spLocks noGrp="1"/>
          </p:cNvSpPr>
          <p:nvPr>
            <p:ph sz="quarter" idx="26" hasCustomPrompt="1"/>
          </p:nvPr>
        </p:nvSpPr>
        <p:spPr>
          <a:xfrm>
            <a:off x="4953000" y="2768043"/>
            <a:ext cx="6400799" cy="3231221"/>
          </a:xfrm>
        </p:spPr>
        <p:txBody>
          <a:bodyPr lIns="0" tIns="0" rIns="0" bIns="0"/>
          <a:lstStyle>
            <a:lvl1pPr marL="0" indent="0">
              <a:buNone/>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F1FE2A1C-A3CC-9D8B-DE44-FDE1132F7FC5}"/>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11" name="Slide Number Placeholder 5">
            <a:extLst>
              <a:ext uri="{FF2B5EF4-FFF2-40B4-BE49-F238E27FC236}">
                <a16:creationId xmlns:a16="http://schemas.microsoft.com/office/drawing/2014/main" id="{23C454DD-C924-8468-6944-AF53508CD86B}"/>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74106725"/>
      </p:ext>
    </p:extLst>
  </p:cSld>
  <p:clrMapOvr>
    <a:masterClrMapping/>
  </p:clrMapOvr>
  <p:transition spd="slow">
    <p:push dir="u"/>
  </p:transition>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2"/>
            <a:ext cx="6400800" cy="3051393"/>
          </a:xfrm>
        </p:spPr>
        <p:txBody>
          <a:bodyPr lIns="0" tIns="0" rIns="0" bIns="0" anchor="b">
            <a:noAutofit/>
          </a:bodyPr>
          <a:lstStyle>
            <a:lvl1pPr>
              <a:defRPr sz="5400" baseline="0"/>
            </a:lvl1pPr>
          </a:lstStyle>
          <a:p>
            <a:r>
              <a:rPr lang="en-US" dirty="0"/>
              <a:t>Click to add title</a:t>
            </a:r>
          </a:p>
        </p:txBody>
      </p:sp>
      <p:sp>
        <p:nvSpPr>
          <p:cNvPr id="14" name="Text Placeholder 15">
            <a:extLst>
              <a:ext uri="{FF2B5EF4-FFF2-40B4-BE49-F238E27FC236}">
                <a16:creationId xmlns:a16="http://schemas.microsoft.com/office/drawing/2014/main" id="{E0CDAE70-42DC-AB0D-6734-B9944B7993D9}"/>
              </a:ext>
            </a:extLst>
          </p:cNvPr>
          <p:cNvSpPr>
            <a:spLocks noGrp="1"/>
          </p:cNvSpPr>
          <p:nvPr>
            <p:ph type="body" sz="quarter" idx="13" hasCustomPrompt="1"/>
          </p:nvPr>
        </p:nvSpPr>
        <p:spPr>
          <a:xfrm>
            <a:off x="811185" y="3965028"/>
            <a:ext cx="6400799" cy="1966747"/>
          </a:xfrm>
        </p:spPr>
        <p:txBody>
          <a:bodyPr vert="horz" lIns="0" tIns="0" rIns="0" bIns="0" rtlCol="0">
            <a:noAutofit/>
          </a:bodyPr>
          <a:lstStyle>
            <a:lvl1pPr marL="0" indent="0">
              <a:buNone/>
              <a:defRPr lang="en-US" sz="2400" b="1" i="0" dirty="0">
                <a:solidFill>
                  <a:schemeClr val="accent4"/>
                </a:solidFill>
                <a:latin typeface="+mj-lt"/>
                <a:cs typeface="Arial Black" panose="020B0604020202020204" pitchFamily="34" charset="0"/>
              </a:defRPr>
            </a:lvl1pPr>
          </a:lstStyle>
          <a:p>
            <a:pPr marL="228600" lvl="0" indent="-228600"/>
            <a:r>
              <a:rPr lang="en-US" dirty="0"/>
              <a:t>Click to add subtitle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Picture Placeholder 2">
            <a:extLst>
              <a:ext uri="{FF2B5EF4-FFF2-40B4-BE49-F238E27FC236}">
                <a16:creationId xmlns:a16="http://schemas.microsoft.com/office/drawing/2014/main" id="{6038EDAF-6CF8-D96E-EB91-CAFEBE0CA195}"/>
              </a:ext>
            </a:extLst>
          </p:cNvPr>
          <p:cNvSpPr>
            <a:spLocks noGrp="1"/>
          </p:cNvSpPr>
          <p:nvPr>
            <p:ph type="pic" sz="quarter" idx="15"/>
          </p:nvPr>
        </p:nvSpPr>
        <p:spPr>
          <a:xfrm>
            <a:off x="8091187" y="247518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solidFill>
            <a:schemeClr val="accent3"/>
          </a:solidFill>
          <a:ln w="57150">
            <a:noFill/>
          </a:ln>
        </p:spPr>
        <p:txBody>
          <a:bodyPr wrap="square" tIns="1188720">
            <a:noAutofit/>
          </a:bodyPr>
          <a:lstStyle>
            <a:lvl1pPr marL="0" indent="0" algn="ctr">
              <a:buNone/>
              <a:defRPr sz="1600"/>
            </a:lvl1pPr>
          </a:lstStyle>
          <a:p>
            <a:r>
              <a:rPr lang="en-US"/>
              <a:t>Click icon to add picture</a:t>
            </a:r>
            <a:endParaRPr lang="en-US" dirty="0"/>
          </a:p>
        </p:txBody>
      </p:sp>
      <p:sp>
        <p:nvSpPr>
          <p:cNvPr id="6" name="Footer Placeholder 4">
            <a:extLst>
              <a:ext uri="{FF2B5EF4-FFF2-40B4-BE49-F238E27FC236}">
                <a16:creationId xmlns:a16="http://schemas.microsoft.com/office/drawing/2014/main" id="{BE148B4D-CB0B-8B95-BA58-B33DE05305B9}"/>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9B895145-43B3-C337-08C1-C009F83D87F4}"/>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22423241"/>
      </p:ext>
    </p:extLst>
  </p:cSld>
  <p:clrMapOvr>
    <a:masterClrMapping/>
  </p:clrMapOvr>
  <p:transition spd="slow">
    <p:push dir="u"/>
  </p:transition>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3">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22F8239-92F5-595B-5DD3-ACBA1C19E6A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2969"/>
          <a:stretch/>
        </p:blipFill>
        <p:spPr>
          <a:xfrm>
            <a:off x="3459002" y="5609995"/>
            <a:ext cx="7328137" cy="1248005"/>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a:extLst>
              <a:ext uri="{FF2B5EF4-FFF2-40B4-BE49-F238E27FC236}">
                <a16:creationId xmlns:a16="http://schemas.microsoft.com/office/drawing/2014/main" id="{DF9E987C-6F3E-FB11-D796-2D5F9075A7FF}"/>
              </a:ext>
              <a:ext uri="{C183D7F6-B498-43B3-948B-1728B52AA6E4}">
                <adec:decorative xmlns:adec="http://schemas.microsoft.com/office/drawing/2017/decorative" val="1"/>
              </a:ext>
            </a:extLst>
          </p:cNvPr>
          <p:cNvGrpSpPr/>
          <p:nvPr userDrawn="1"/>
        </p:nvGrpSpPr>
        <p:grpSpPr>
          <a:xfrm rot="10800000">
            <a:off x="9829617" y="0"/>
            <a:ext cx="2133966" cy="2133966"/>
            <a:chOff x="9654699" y="2229295"/>
            <a:chExt cx="2133966" cy="2133966"/>
          </a:xfrm>
        </p:grpSpPr>
        <p:sp>
          <p:nvSpPr>
            <p:cNvPr id="11" name="Freeform 10">
              <a:extLst>
                <a:ext uri="{FF2B5EF4-FFF2-40B4-BE49-F238E27FC236}">
                  <a16:creationId xmlns:a16="http://schemas.microsoft.com/office/drawing/2014/main" id="{53342B09-3192-492F-3F5F-19163C83F9E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062E2B15-36A9-C2C7-6306-EEA512B646D0}"/>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1" name="Title 1">
            <a:extLst>
              <a:ext uri="{FF2B5EF4-FFF2-40B4-BE49-F238E27FC236}">
                <a16:creationId xmlns:a16="http://schemas.microsoft.com/office/drawing/2014/main" id="{52DD956C-BC83-8F97-6FF5-5A11028FEFEA}"/>
              </a:ext>
            </a:extLst>
          </p:cNvPr>
          <p:cNvSpPr>
            <a:spLocks noGrp="1"/>
          </p:cNvSpPr>
          <p:nvPr>
            <p:ph type="title" hasCustomPrompt="1"/>
          </p:nvPr>
        </p:nvSpPr>
        <p:spPr>
          <a:xfrm>
            <a:off x="813816" y="621792"/>
            <a:ext cx="8180412"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A612ED1-3CD3-8532-2C92-777F6D005F10}"/>
              </a:ext>
            </a:extLst>
          </p:cNvPr>
          <p:cNvSpPr>
            <a:spLocks noGrp="1"/>
          </p:cNvSpPr>
          <p:nvPr>
            <p:ph sz="quarter" idx="26" hasCustomPrompt="1"/>
          </p:nvPr>
        </p:nvSpPr>
        <p:spPr>
          <a:xfrm>
            <a:off x="8138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A4BCE7-3651-7CA3-1353-9B2526D267AF}"/>
              </a:ext>
            </a:extLst>
          </p:cNvPr>
          <p:cNvSpPr>
            <a:spLocks noGrp="1"/>
          </p:cNvSpPr>
          <p:nvPr>
            <p:ph sz="quarter" idx="27" hasCustomPrompt="1"/>
          </p:nvPr>
        </p:nvSpPr>
        <p:spPr>
          <a:xfrm>
            <a:off x="64217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46215855"/>
      </p:ext>
    </p:extLst>
  </p:cSld>
  <p:clrMapOvr>
    <a:masterClrMapping/>
  </p:clrMapOvr>
  <p:transition spd="slow">
    <p:push dir="u"/>
  </p:transition>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27921254"/>
      </p:ext>
    </p:extLst>
  </p:cSld>
  <p:clrMapOvr>
    <a:masterClrMapping/>
  </p:clrMapOvr>
  <p:transition spd="slow">
    <p:push dir="u"/>
  </p:transition>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63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11185" y="629469"/>
            <a:ext cx="8961120" cy="5599062"/>
          </a:xfrm>
        </p:spPr>
        <p:txBody>
          <a:bodyPr lIns="0" tIns="0" rIns="0" bIns="0" anchor="ctr">
            <a:noAutofit/>
          </a:bodyPr>
          <a:lstStyle>
            <a:lvl1pPr marL="0" algn="l">
              <a:lnSpc>
                <a:spcPct val="80000"/>
              </a:lnSpc>
              <a:spcBef>
                <a:spcPts val="0"/>
              </a:spcBef>
              <a:spcAft>
                <a:spcPts val="0"/>
              </a:spcAft>
              <a:defRPr sz="7000"/>
            </a:lvl1pPr>
          </a:lstStyle>
          <a:p>
            <a:r>
              <a:rPr lang="en-US" dirty="0"/>
              <a:t>Click to add title</a:t>
            </a:r>
          </a:p>
        </p:txBody>
      </p:sp>
      <p:sp>
        <p:nvSpPr>
          <p:cNvPr id="6" name="Freeform 5">
            <a:extLst>
              <a:ext uri="{FF2B5EF4-FFF2-40B4-BE49-F238E27FC236}">
                <a16:creationId xmlns:a16="http://schemas.microsoft.com/office/drawing/2014/main" id="{CA65DB93-2357-6899-3DDD-DC79C877ADA2}"/>
              </a:ext>
              <a:ext uri="{C183D7F6-B498-43B3-948B-1728B52AA6E4}">
                <adec:decorative xmlns:adec="http://schemas.microsoft.com/office/drawing/2017/decorative" val="1"/>
              </a:ext>
            </a:extLst>
          </p:cNvPr>
          <p:cNvSpPr/>
          <p:nvPr userDrawn="1"/>
        </p:nvSpPr>
        <p:spPr>
          <a:xfrm>
            <a:off x="9729533" y="5801722"/>
            <a:ext cx="2115210" cy="1056278"/>
          </a:xfrm>
          <a:custGeom>
            <a:avLst/>
            <a:gdLst>
              <a:gd name="connsiteX0" fmla="*/ 1057605 w 2115210"/>
              <a:gd name="connsiteY0" fmla="*/ 0 h 1056278"/>
              <a:gd name="connsiteX1" fmla="*/ 2109820 w 2115210"/>
              <a:gd name="connsiteY1" fmla="*/ 949535 h 1056278"/>
              <a:gd name="connsiteX2" fmla="*/ 2115210 w 2115210"/>
              <a:gd name="connsiteY2" fmla="*/ 1056278 h 1056278"/>
              <a:gd name="connsiteX3" fmla="*/ 0 w 2115210"/>
              <a:gd name="connsiteY3" fmla="*/ 1056278 h 1056278"/>
              <a:gd name="connsiteX4" fmla="*/ 5390 w 2115210"/>
              <a:gd name="connsiteY4" fmla="*/ 949535 h 1056278"/>
              <a:gd name="connsiteX5" fmla="*/ 1057605 w 2115210"/>
              <a:gd name="connsiteY5" fmla="*/ 0 h 10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210" h="1056278">
                <a:moveTo>
                  <a:pt x="1057605" y="0"/>
                </a:moveTo>
                <a:cubicBezTo>
                  <a:pt x="1605234" y="0"/>
                  <a:pt x="2055657" y="416196"/>
                  <a:pt x="2109820" y="949535"/>
                </a:cubicBezTo>
                <a:lnTo>
                  <a:pt x="2115210" y="1056278"/>
                </a:lnTo>
                <a:lnTo>
                  <a:pt x="0" y="1056278"/>
                </a:lnTo>
                <a:lnTo>
                  <a:pt x="5390" y="949535"/>
                </a:lnTo>
                <a:cubicBezTo>
                  <a:pt x="59553" y="416196"/>
                  <a:pt x="509976" y="0"/>
                  <a:pt x="105760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Object 1">
            <a:extLst>
              <a:ext uri="{FF2B5EF4-FFF2-40B4-BE49-F238E27FC236}">
                <a16:creationId xmlns:a16="http://schemas.microsoft.com/office/drawing/2014/main" id="{056E6431-5C32-6197-AA1B-3763794313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99852" y="0"/>
            <a:ext cx="1574573" cy="3954463"/>
          </a:xfrm>
          <a:prstGeom prst="rect">
            <a:avLst/>
          </a:prstGeom>
        </p:spPr>
      </p:pic>
    </p:spTree>
    <p:extLst>
      <p:ext uri="{BB962C8B-B14F-4D97-AF65-F5344CB8AC3E}">
        <p14:creationId xmlns:p14="http://schemas.microsoft.com/office/powerpoint/2010/main" val="383958347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12/5/2025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69596109"/>
      </p:ext>
    </p:extLst>
  </p:cSld>
  <p:clrMapOvr>
    <a:masterClrMapping/>
  </p:clrMapOvr>
  <p:transition spd="slow">
    <p:push dir="u"/>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12/5/2025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43335077"/>
      </p:ext>
    </p:extLst>
  </p:cSld>
  <p:clrMapOvr>
    <a:masterClrMapping/>
  </p:clrMapOvr>
  <p:transition spd="slow">
    <p:push dir="u"/>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796027F-7875-4030-9381-8BD8C4F21935}" type="datetimeFigureOut">
              <a:rPr lang="en-US" smtClean="0"/>
              <a:t>12/5/2025</a:t>
            </a:fld>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18683698"/>
      </p:ext>
    </p:extLst>
  </p:cSld>
  <p:clrMapOvr>
    <a:masterClrMapping/>
  </p:clrMapOvr>
  <p:transition spd="slow">
    <p:push dir="u"/>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AAD347D-5ACD-4C99-B74B-A9C85AD731AF}" type="datetimeFigureOut">
              <a:rPr lang="en-US" smtClean="0"/>
              <a:t>12/5/2025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26153028"/>
      </p:ext>
    </p:extLst>
  </p:cSld>
  <p:clrMapOvr>
    <a:masterClrMapping/>
  </p:clrMapOvr>
  <p:transition spd="slow">
    <p:push dir="u"/>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
        <p:nvSpPr>
          <p:cNvPr id="6" name="Freeform 5">
            <a:extLst>
              <a:ext uri="{FF2B5EF4-FFF2-40B4-BE49-F238E27FC236}">
                <a16:creationId xmlns:a16="http://schemas.microsoft.com/office/drawing/2014/main" id="{7538DE07-62C4-F64F-B55B-D3FBF0012127}"/>
              </a:ext>
              <a:ext uri="{C183D7F6-B498-43B3-948B-1728B52AA6E4}">
                <adec:decorative xmlns:adec="http://schemas.microsoft.com/office/drawing/2017/decorative" val="1"/>
              </a:ext>
            </a:extLst>
          </p:cNvPr>
          <p:cNvSpPr/>
          <p:nvPr userDrawn="1"/>
        </p:nvSpPr>
        <p:spPr>
          <a:xfrm>
            <a:off x="9729533" y="5801722"/>
            <a:ext cx="2115210" cy="1056278"/>
          </a:xfrm>
          <a:custGeom>
            <a:avLst/>
            <a:gdLst>
              <a:gd name="connsiteX0" fmla="*/ 1057605 w 2115210"/>
              <a:gd name="connsiteY0" fmla="*/ 0 h 1056278"/>
              <a:gd name="connsiteX1" fmla="*/ 2109820 w 2115210"/>
              <a:gd name="connsiteY1" fmla="*/ 949535 h 1056278"/>
              <a:gd name="connsiteX2" fmla="*/ 2115210 w 2115210"/>
              <a:gd name="connsiteY2" fmla="*/ 1056278 h 1056278"/>
              <a:gd name="connsiteX3" fmla="*/ 0 w 2115210"/>
              <a:gd name="connsiteY3" fmla="*/ 1056278 h 1056278"/>
              <a:gd name="connsiteX4" fmla="*/ 5390 w 2115210"/>
              <a:gd name="connsiteY4" fmla="*/ 949535 h 1056278"/>
              <a:gd name="connsiteX5" fmla="*/ 1057605 w 2115210"/>
              <a:gd name="connsiteY5" fmla="*/ 0 h 10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210" h="1056278">
                <a:moveTo>
                  <a:pt x="1057605" y="0"/>
                </a:moveTo>
                <a:cubicBezTo>
                  <a:pt x="1605234" y="0"/>
                  <a:pt x="2055657" y="416196"/>
                  <a:pt x="2109820" y="949535"/>
                </a:cubicBezTo>
                <a:lnTo>
                  <a:pt x="2115210" y="1056278"/>
                </a:lnTo>
                <a:lnTo>
                  <a:pt x="0" y="1056278"/>
                </a:lnTo>
                <a:lnTo>
                  <a:pt x="5390" y="949535"/>
                </a:lnTo>
                <a:cubicBezTo>
                  <a:pt x="59553" y="416196"/>
                  <a:pt x="509976" y="0"/>
                  <a:pt x="105760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Object 1">
            <a:extLst>
              <a:ext uri="{FF2B5EF4-FFF2-40B4-BE49-F238E27FC236}">
                <a16:creationId xmlns:a16="http://schemas.microsoft.com/office/drawing/2014/main" id="{0E2EA8EC-1413-87C5-5661-1801F6C8542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99852" y="0"/>
            <a:ext cx="1574573" cy="3954463"/>
          </a:xfrm>
          <a:prstGeom prst="rect">
            <a:avLst/>
          </a:prstGeom>
        </p:spPr>
      </p:pic>
    </p:spTree>
    <p:extLst>
      <p:ext uri="{BB962C8B-B14F-4D97-AF65-F5344CB8AC3E}">
        <p14:creationId xmlns:p14="http://schemas.microsoft.com/office/powerpoint/2010/main" val="12856078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12/5/2025</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435472"/>
      </p:ext>
    </p:extLst>
  </p:cSld>
  <p:clrMapOvr>
    <a:masterClrMapping/>
  </p:clrMapOvr>
  <p:transition spd="slow">
    <p:push dir="u"/>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509A250-FF31-4206-8172-F9D3106AACB1}" type="datetimeFigureOut">
              <a:rPr lang="en-US" smtClean="0"/>
              <a:t>12/5/2025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PRESENTATION TITLE</a:t>
            </a:r>
            <a:endParaRPr lang="en-US" dirty="0"/>
          </a:p>
        </p:txBody>
      </p:sp>
      <p:sp>
        <p:nvSpPr>
          <p:cNvPr id="11" name="Slide Number Placeholder 10"/>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73308419"/>
      </p:ext>
    </p:extLst>
  </p:cSld>
  <p:clrMapOvr>
    <a:masterClrMapping/>
  </p:clrMapOvr>
  <p:transition spd="slow">
    <p:push dir="u"/>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509A250-FF31-4206-8172-F9D3106AACB1}" type="datetimeFigureOut">
              <a:rPr lang="en-US" smtClean="0"/>
              <a:t>12/5/2025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PRESENTATION TITLE</a:t>
            </a:r>
            <a:endParaRPr lang="en-US" dirty="0"/>
          </a:p>
        </p:txBody>
      </p:sp>
      <p:sp>
        <p:nvSpPr>
          <p:cNvPr id="10" name="Slide Number Placeholder 9"/>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45134592"/>
      </p:ext>
    </p:extLst>
  </p:cSld>
  <p:clrMapOvr>
    <a:masterClrMapping/>
  </p:clrMapOvr>
  <p:transition spd="slow">
    <p:push dir="u"/>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AAD347D-5ACD-4C99-B74B-A9C85AD731AF}" type="datetimeFigureOut">
              <a:rPr lang="en-US" smtClean="0"/>
              <a:t>12/5/2025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7724972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7" r:id="rId18"/>
    <p:sldLayoutId id="2147483649" r:id="rId19"/>
  </p:sldLayoutIdLst>
  <p:transition spd="slow">
    <p:push dir="u"/>
  </p:transition>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Project4900" TargetMode="External"/><Relationship Id="rId2" Type="http://schemas.openxmlformats.org/officeDocument/2006/relationships/image" Target="../media/image57.jpe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hyperlink" Target="https://project4900.github.io/4900-Project-/" TargetMode="External"/><Relationship Id="rId4" Type="http://schemas.openxmlformats.org/officeDocument/2006/relationships/hyperlink" Target="https://www.notion.so/25cb58389fac80239d0fd7ad34139deb?v=268b58389fac80fd905d000c1eeef91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9E7689-8CEA-32C4-7C78-E05BB5A35A70}"/>
              </a:ext>
            </a:extLst>
          </p:cNvPr>
          <p:cNvSpPr/>
          <p:nvPr/>
        </p:nvSpPr>
        <p:spPr>
          <a:xfrm>
            <a:off x="1997964" y="815009"/>
            <a:ext cx="7729728" cy="1726029"/>
          </a:xfrm>
          <a:prstGeom prst="rect">
            <a:avLst/>
          </a:prstGeom>
        </p:spPr>
        <p:style>
          <a:lnRef idx="1">
            <a:schemeClr val="accent3"/>
          </a:lnRef>
          <a:fillRef idx="3">
            <a:schemeClr val="accent3"/>
          </a:fillRef>
          <a:effectRef idx="2">
            <a:schemeClr val="accent3"/>
          </a:effectRef>
          <a:fontRef idx="minor">
            <a:schemeClr val="lt1"/>
          </a:fontRef>
        </p:style>
        <p:txBody>
          <a:bodyPr vert="horz" lIns="182880" tIns="182880" rIns="182880" bIns="182880" rtlCol="0" anchor="ctr">
            <a:normAutofit fontScale="77500" lnSpcReduction="20000"/>
          </a:bodyPr>
          <a:lstStyle/>
          <a:p>
            <a:pPr algn="ctr" defTabSz="914400">
              <a:lnSpc>
                <a:spcPct val="90000"/>
              </a:lnSpc>
              <a:spcBef>
                <a:spcPct val="0"/>
              </a:spcBef>
              <a:spcAft>
                <a:spcPts val="600"/>
              </a:spcAft>
            </a:pPr>
            <a:r>
              <a:rPr lang="en-US" sz="9600" b="1" dirty="0" err="1">
                <a:ln w="22225">
                  <a:solidFill>
                    <a:schemeClr val="accent2"/>
                  </a:solidFill>
                  <a:prstDash val="solid"/>
                </a:ln>
                <a:solidFill>
                  <a:schemeClr val="accent2">
                    <a:lumMod val="40000"/>
                    <a:lumOff val="60000"/>
                  </a:schemeClr>
                </a:solidFill>
                <a:latin typeface="+mj-lt"/>
                <a:ea typeface="+mj-ea"/>
                <a:cs typeface="+mj-cs"/>
              </a:rPr>
              <a:t>WeatherEase</a:t>
            </a:r>
            <a:endParaRPr lang="en-US" sz="9600" b="1" dirty="0">
              <a:ln w="22225">
                <a:solidFill>
                  <a:schemeClr val="accent2"/>
                </a:solidFill>
                <a:prstDash val="solid"/>
              </a:ln>
              <a:solidFill>
                <a:schemeClr val="accent2">
                  <a:lumMod val="40000"/>
                  <a:lumOff val="60000"/>
                </a:schemeClr>
              </a:solidFill>
              <a:latin typeface="+mj-lt"/>
              <a:ea typeface="+mj-ea"/>
              <a:cs typeface="+mj-cs"/>
            </a:endParaRPr>
          </a:p>
          <a:p>
            <a:pPr algn="ctr" defTabSz="914400">
              <a:lnSpc>
                <a:spcPct val="90000"/>
              </a:lnSpc>
              <a:spcBef>
                <a:spcPct val="0"/>
              </a:spcBef>
              <a:spcAft>
                <a:spcPts val="600"/>
              </a:spcAft>
            </a:pPr>
            <a:r>
              <a:rPr lang="en-US" sz="2900" b="1" cap="all" spc="200" dirty="0">
                <a:solidFill>
                  <a:schemeClr val="bg2">
                    <a:lumMod val="25000"/>
                  </a:schemeClr>
                </a:solidFill>
                <a:latin typeface="+mj-lt"/>
                <a:ea typeface="+mj-ea"/>
                <a:cs typeface="+mj-cs"/>
              </a:rPr>
              <a:t>Accessible Weather App for Blind and Visually Impaired Users</a:t>
            </a:r>
            <a:endParaRPr lang="en-US" sz="2900" b="1" cap="all" spc="200" dirty="0">
              <a:ln w="0"/>
              <a:solidFill>
                <a:schemeClr val="bg2">
                  <a:lumMod val="25000"/>
                </a:schemeClr>
              </a:solidFill>
              <a:effectLst>
                <a:outerShdw blurRad="38100" dist="19050" dir="2700000" algn="tl" rotWithShape="0">
                  <a:schemeClr val="dk1">
                    <a:alpha val="40000"/>
                  </a:schemeClr>
                </a:outerShdw>
              </a:effectLst>
              <a:latin typeface="+mj-lt"/>
              <a:ea typeface="+mj-ea"/>
              <a:cs typeface="+mj-cs"/>
            </a:endParaRPr>
          </a:p>
        </p:txBody>
      </p:sp>
      <p:sp>
        <p:nvSpPr>
          <p:cNvPr id="7" name="TextBox 6">
            <a:extLst>
              <a:ext uri="{FF2B5EF4-FFF2-40B4-BE49-F238E27FC236}">
                <a16:creationId xmlns:a16="http://schemas.microsoft.com/office/drawing/2014/main" id="{B38ADFF6-1E60-ED2B-5502-3B924E8DBFF2}"/>
              </a:ext>
            </a:extLst>
          </p:cNvPr>
          <p:cNvSpPr txBox="1"/>
          <p:nvPr/>
        </p:nvSpPr>
        <p:spPr>
          <a:xfrm>
            <a:off x="1997964" y="2638044"/>
            <a:ext cx="4658404" cy="31019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lnSpcReduction="10000"/>
          </a:bodyPr>
          <a:lstStyle/>
          <a:p>
            <a:pPr defTabSz="914400">
              <a:spcBef>
                <a:spcPts val="1000"/>
              </a:spcBef>
              <a:buClr>
                <a:schemeClr val="accent2"/>
              </a:buClr>
            </a:pPr>
            <a:r>
              <a:rPr lang="en-US" b="1" dirty="0">
                <a:solidFill>
                  <a:schemeClr val="bg2">
                    <a:lumMod val="25000"/>
                  </a:schemeClr>
                </a:solidFill>
              </a:rPr>
              <a:t>Group Members: </a:t>
            </a:r>
          </a:p>
          <a:p>
            <a:pPr marL="285750" indent="-285750" defTabSz="914400">
              <a:spcBef>
                <a:spcPts val="1000"/>
              </a:spcBef>
              <a:buClr>
                <a:schemeClr val="accent2"/>
              </a:buClr>
              <a:buFont typeface="Arial" panose="020B0604020202020204" pitchFamily="34" charset="0"/>
              <a:buChar char="•"/>
            </a:pPr>
            <a:r>
              <a:rPr lang="en-US" dirty="0">
                <a:solidFill>
                  <a:schemeClr val="bg2">
                    <a:lumMod val="50000"/>
                  </a:schemeClr>
                </a:solidFill>
              </a:rPr>
              <a:t>Tajra Sinanagic,</a:t>
            </a:r>
          </a:p>
          <a:p>
            <a:pPr marL="285750" indent="-285750" defTabSz="914400">
              <a:spcBef>
                <a:spcPts val="1000"/>
              </a:spcBef>
              <a:buClr>
                <a:schemeClr val="accent2"/>
              </a:buClr>
              <a:buFont typeface="Arial" panose="020B0604020202020204" pitchFamily="34" charset="0"/>
              <a:buChar char="•"/>
            </a:pPr>
            <a:r>
              <a:rPr lang="en-US" dirty="0">
                <a:solidFill>
                  <a:schemeClr val="bg2">
                    <a:lumMod val="50000"/>
                  </a:schemeClr>
                </a:solidFill>
              </a:rPr>
              <a:t>Ehab Mohamed, </a:t>
            </a:r>
          </a:p>
          <a:p>
            <a:pPr marL="285750" indent="-285750" defTabSz="914400">
              <a:spcBef>
                <a:spcPts val="1000"/>
              </a:spcBef>
              <a:buClr>
                <a:schemeClr val="accent2"/>
              </a:buClr>
              <a:buFont typeface="Arial" panose="020B0604020202020204" pitchFamily="34" charset="0"/>
              <a:buChar char="•"/>
            </a:pPr>
            <a:r>
              <a:rPr lang="en-US" dirty="0">
                <a:solidFill>
                  <a:schemeClr val="bg2">
                    <a:lumMod val="50000"/>
                  </a:schemeClr>
                </a:solidFill>
              </a:rPr>
              <a:t>Mike A. </a:t>
            </a:r>
            <a:r>
              <a:rPr lang="en-US" dirty="0" err="1">
                <a:solidFill>
                  <a:schemeClr val="bg2">
                    <a:lumMod val="50000"/>
                  </a:schemeClr>
                </a:solidFill>
              </a:rPr>
              <a:t>Khadeida</a:t>
            </a:r>
            <a:r>
              <a:rPr lang="en-US" dirty="0">
                <a:solidFill>
                  <a:schemeClr val="bg2">
                    <a:lumMod val="50000"/>
                  </a:schemeClr>
                </a:solidFill>
              </a:rPr>
              <a:t>.</a:t>
            </a:r>
          </a:p>
          <a:p>
            <a:pPr defTabSz="914400">
              <a:spcBef>
                <a:spcPts val="1000"/>
              </a:spcBef>
              <a:buClr>
                <a:schemeClr val="accent2"/>
              </a:buClr>
            </a:pPr>
            <a:r>
              <a:rPr lang="en-US" b="1" dirty="0">
                <a:solidFill>
                  <a:schemeClr val="bg2">
                    <a:lumMod val="25000"/>
                  </a:schemeClr>
                </a:solidFill>
              </a:rPr>
              <a:t>Supervisor: </a:t>
            </a:r>
          </a:p>
          <a:p>
            <a:pPr marL="285750" indent="-285750" defTabSz="914400">
              <a:spcBef>
                <a:spcPts val="1000"/>
              </a:spcBef>
              <a:buClr>
                <a:schemeClr val="accent2"/>
              </a:buClr>
              <a:buFont typeface="Arial" panose="020B0604020202020204" pitchFamily="34" charset="0"/>
              <a:buChar char="•"/>
            </a:pPr>
            <a:r>
              <a:rPr lang="en-US" dirty="0">
                <a:solidFill>
                  <a:schemeClr val="bg2">
                    <a:lumMod val="50000"/>
                  </a:schemeClr>
                </a:solidFill>
              </a:rPr>
              <a:t>Basak Taylan (CUNY Brooklyn College)</a:t>
            </a:r>
          </a:p>
          <a:p>
            <a:pPr defTabSz="914400">
              <a:spcBef>
                <a:spcPts val="1000"/>
              </a:spcBef>
              <a:buClr>
                <a:schemeClr val="accent2"/>
              </a:buClr>
            </a:pPr>
            <a:r>
              <a:rPr lang="en-US" b="1" dirty="0">
                <a:solidFill>
                  <a:schemeClr val="bg2">
                    <a:lumMod val="25000"/>
                  </a:schemeClr>
                </a:solidFill>
              </a:rPr>
              <a:t>Course: </a:t>
            </a:r>
            <a:r>
              <a:rPr lang="en-US" dirty="0">
                <a:solidFill>
                  <a:schemeClr val="bg2">
                    <a:lumMod val="50000"/>
                  </a:schemeClr>
                </a:solidFill>
              </a:rPr>
              <a:t>CISC 4900 </a:t>
            </a:r>
          </a:p>
          <a:p>
            <a:pPr defTabSz="914400">
              <a:spcBef>
                <a:spcPts val="1000"/>
              </a:spcBef>
              <a:buClr>
                <a:schemeClr val="accent2"/>
              </a:buClr>
            </a:pPr>
            <a:r>
              <a:rPr lang="en-US" b="1" dirty="0">
                <a:solidFill>
                  <a:schemeClr val="bg2">
                    <a:lumMod val="25000"/>
                  </a:schemeClr>
                </a:solidFill>
              </a:rPr>
              <a:t>Date: </a:t>
            </a:r>
            <a:r>
              <a:rPr lang="en-US" dirty="0">
                <a:solidFill>
                  <a:schemeClr val="bg2">
                    <a:lumMod val="50000"/>
                  </a:schemeClr>
                </a:solidFill>
              </a:rPr>
              <a:t>Sept 2025</a:t>
            </a:r>
          </a:p>
        </p:txBody>
      </p:sp>
      <p:pic>
        <p:nvPicPr>
          <p:cNvPr id="6" name="Picture 5" descr="A four icons of weather&#10;&#10;AI-generated content may be incorrect.">
            <a:extLst>
              <a:ext uri="{FF2B5EF4-FFF2-40B4-BE49-F238E27FC236}">
                <a16:creationId xmlns:a16="http://schemas.microsoft.com/office/drawing/2014/main" id="{A059F18B-31E1-9882-1E24-50E128157693}"/>
              </a:ext>
            </a:extLst>
          </p:cNvPr>
          <p:cNvPicPr>
            <a:picLocks noChangeAspect="1"/>
          </p:cNvPicPr>
          <p:nvPr/>
        </p:nvPicPr>
        <p:blipFill>
          <a:blip r:embed="rId3"/>
          <a:stretch>
            <a:fillRect/>
          </a:stretch>
        </p:blipFill>
        <p:spPr>
          <a:xfrm>
            <a:off x="6656368" y="2638044"/>
            <a:ext cx="3071324" cy="3101984"/>
          </a:xfrm>
          <a:prstGeom prst="rect">
            <a:avLst/>
          </a:prstGeom>
          <a:ln w="31750" cap="sq">
            <a:solidFill>
              <a:srgbClr val="FFFFFF"/>
            </a:solidFill>
            <a:miter lim="800000"/>
          </a:ln>
        </p:spPr>
      </p:pic>
    </p:spTree>
    <p:extLst>
      <p:ext uri="{BB962C8B-B14F-4D97-AF65-F5344CB8AC3E}">
        <p14:creationId xmlns:p14="http://schemas.microsoft.com/office/powerpoint/2010/main" val="342140108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7B054-DC00-37BB-1F21-F2D7092BE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C4EA1D-3D06-70DA-2E31-EE0B185136F0}"/>
              </a:ext>
            </a:extLst>
          </p:cNvPr>
          <p:cNvSpPr>
            <a:spLocks noGrp="1"/>
          </p:cNvSpPr>
          <p:nvPr>
            <p:ph type="title"/>
          </p:nvPr>
        </p:nvSpPr>
        <p:spPr>
          <a:xfrm>
            <a:off x="198342" y="208281"/>
            <a:ext cx="7703550" cy="508738"/>
          </a:xfrm>
          <a:solidFill>
            <a:schemeClr val="bg2">
              <a:lumMod val="10000"/>
            </a:schemeClr>
          </a:solidFill>
          <a:ln>
            <a:solidFill>
              <a:srgbClr val="7030A0"/>
            </a:solidFill>
          </a:ln>
          <a:effectLst>
            <a:glow rad="101600">
              <a:schemeClr val="accent3">
                <a:lumMod val="40000"/>
                <a:lumOff val="60000"/>
                <a:alpha val="40000"/>
              </a:schemeClr>
            </a:glow>
          </a:effectLst>
        </p:spPr>
        <p:style>
          <a:lnRef idx="1">
            <a:schemeClr val="accent5"/>
          </a:lnRef>
          <a:fillRef idx="2">
            <a:schemeClr val="accent5"/>
          </a:fillRef>
          <a:effectRef idx="1">
            <a:schemeClr val="accent5"/>
          </a:effectRef>
          <a:fontRef idx="minor">
            <a:schemeClr val="dk1"/>
          </a:fontRef>
        </p:style>
        <p:txBody>
          <a:bodyPr anchor="b"/>
          <a:lstStyle/>
          <a:p>
            <a:r>
              <a:rPr lang="en-US" sz="2800" dirty="0">
                <a:solidFill>
                  <a:schemeClr val="bg2"/>
                </a:solidFill>
                <a:effectLst>
                  <a:glow rad="63500">
                    <a:schemeClr val="accent3">
                      <a:satMod val="175000"/>
                      <a:alpha val="40000"/>
                    </a:schemeClr>
                  </a:glow>
                </a:effectLst>
              </a:rPr>
              <a:t>Team collaboration &amp; workflow</a:t>
            </a:r>
          </a:p>
        </p:txBody>
      </p:sp>
      <p:sp>
        <p:nvSpPr>
          <p:cNvPr id="12" name="Rectangle 11">
            <a:extLst>
              <a:ext uri="{FF2B5EF4-FFF2-40B4-BE49-F238E27FC236}">
                <a16:creationId xmlns:a16="http://schemas.microsoft.com/office/drawing/2014/main" id="{1DD7942F-B6C9-3FBF-08DB-6CDE10B742AD}"/>
              </a:ext>
            </a:extLst>
          </p:cNvPr>
          <p:cNvSpPr/>
          <p:nvPr/>
        </p:nvSpPr>
        <p:spPr>
          <a:xfrm>
            <a:off x="8720609" y="4608530"/>
            <a:ext cx="2842127" cy="107721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a:ln w="9525">
                  <a:solidFill>
                    <a:schemeClr val="bg2">
                      <a:lumMod val="75000"/>
                    </a:schemeClr>
                  </a:solidFill>
                  <a:prstDash val="solid"/>
                </a:ln>
                <a:solidFill>
                  <a:schemeClr val="bg2">
                    <a:lumMod val="50000"/>
                  </a:schemeClr>
                </a:solidFill>
                <a:effectLst>
                  <a:glow rad="139700">
                    <a:schemeClr val="accent5">
                      <a:satMod val="175000"/>
                      <a:alpha val="40000"/>
                    </a:schemeClr>
                  </a:glow>
                  <a:outerShdw blurRad="12700" dist="38100" dir="2700000" algn="tl" rotWithShape="0">
                    <a:schemeClr val="accent5">
                      <a:lumMod val="60000"/>
                      <a:lumOff val="40000"/>
                    </a:schemeClr>
                  </a:outerShdw>
                </a:effectLst>
              </a:rPr>
              <a:t>Team </a:t>
            </a:r>
          </a:p>
          <a:p>
            <a:pPr algn="ctr"/>
            <a:r>
              <a:rPr lang="en-US" sz="3200" b="1" dirty="0">
                <a:ln w="9525">
                  <a:solidFill>
                    <a:schemeClr val="bg2">
                      <a:lumMod val="75000"/>
                    </a:schemeClr>
                  </a:solidFill>
                  <a:prstDash val="solid"/>
                </a:ln>
                <a:solidFill>
                  <a:schemeClr val="bg2">
                    <a:lumMod val="50000"/>
                  </a:schemeClr>
                </a:solidFill>
                <a:effectLst>
                  <a:glow rad="139700">
                    <a:schemeClr val="accent5">
                      <a:satMod val="175000"/>
                      <a:alpha val="40000"/>
                    </a:schemeClr>
                  </a:glow>
                  <a:outerShdw blurRad="12700" dist="38100" dir="2700000" algn="tl" rotWithShape="0">
                    <a:schemeClr val="accent5">
                      <a:lumMod val="60000"/>
                      <a:lumOff val="40000"/>
                    </a:schemeClr>
                  </a:outerShdw>
                </a:effectLst>
              </a:rPr>
              <a:t>ClearPath</a:t>
            </a:r>
          </a:p>
        </p:txBody>
      </p:sp>
      <p:pic>
        <p:nvPicPr>
          <p:cNvPr id="17" name="Picture 16" descr="A blue file with text&#10;&#10;AI-generated content may be incorrect.">
            <a:extLst>
              <a:ext uri="{FF2B5EF4-FFF2-40B4-BE49-F238E27FC236}">
                <a16:creationId xmlns:a16="http://schemas.microsoft.com/office/drawing/2014/main" id="{AF6C1F98-CD61-807B-AE3C-CA1E41E5C650}"/>
              </a:ext>
            </a:extLst>
          </p:cNvPr>
          <p:cNvPicPr>
            <a:picLocks noChangeAspect="1"/>
          </p:cNvPicPr>
          <p:nvPr/>
        </p:nvPicPr>
        <p:blipFill>
          <a:blip r:embed="rId3"/>
          <a:srcRect l="20965" t="15693" r="8117"/>
          <a:stretch>
            <a:fillRect/>
          </a:stretch>
        </p:blipFill>
        <p:spPr>
          <a:xfrm>
            <a:off x="8899479" y="1130711"/>
            <a:ext cx="1622323" cy="15705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9" name="Picture 18" descr="A black and white logo&#10;&#10;AI-generated content may be incorrect.">
            <a:extLst>
              <a:ext uri="{FF2B5EF4-FFF2-40B4-BE49-F238E27FC236}">
                <a16:creationId xmlns:a16="http://schemas.microsoft.com/office/drawing/2014/main" id="{A59524CB-4FF8-115B-EF2B-A3DCA93564FC}"/>
              </a:ext>
            </a:extLst>
          </p:cNvPr>
          <p:cNvPicPr>
            <a:picLocks noChangeAspect="1"/>
          </p:cNvPicPr>
          <p:nvPr/>
        </p:nvPicPr>
        <p:blipFill>
          <a:blip r:embed="rId4"/>
          <a:stretch>
            <a:fillRect/>
          </a:stretch>
        </p:blipFill>
        <p:spPr>
          <a:xfrm>
            <a:off x="9493162" y="189423"/>
            <a:ext cx="3033230" cy="1706192"/>
          </a:xfrm>
          <a:prstGeom prst="rect">
            <a:avLst/>
          </a:prstGeom>
        </p:spPr>
      </p:pic>
      <p:pic>
        <p:nvPicPr>
          <p:cNvPr id="15" name="Picture 14" descr="A white logo with two dots&#10;&#10;AI-generated content may be incorrect.">
            <a:extLst>
              <a:ext uri="{FF2B5EF4-FFF2-40B4-BE49-F238E27FC236}">
                <a16:creationId xmlns:a16="http://schemas.microsoft.com/office/drawing/2014/main" id="{CFC0EDEF-B3B6-DC09-CED6-3EC39B77CC42}"/>
              </a:ext>
            </a:extLst>
          </p:cNvPr>
          <p:cNvPicPr>
            <a:picLocks noChangeAspect="1"/>
          </p:cNvPicPr>
          <p:nvPr/>
        </p:nvPicPr>
        <p:blipFill>
          <a:blip r:embed="rId5"/>
          <a:stretch>
            <a:fillRect/>
          </a:stretch>
        </p:blipFill>
        <p:spPr>
          <a:xfrm rot="21155125">
            <a:off x="10304322" y="1708781"/>
            <a:ext cx="1622323" cy="1622323"/>
          </a:xfrm>
          <a:prstGeom prst="rect">
            <a:avLst/>
          </a:prstGeom>
        </p:spPr>
      </p:pic>
      <p:sp>
        <p:nvSpPr>
          <p:cNvPr id="3" name="TextBox 2">
            <a:extLst>
              <a:ext uri="{FF2B5EF4-FFF2-40B4-BE49-F238E27FC236}">
                <a16:creationId xmlns:a16="http://schemas.microsoft.com/office/drawing/2014/main" id="{D7DD99AC-A807-65E6-5B2F-9389A0258C82}"/>
              </a:ext>
            </a:extLst>
          </p:cNvPr>
          <p:cNvSpPr txBox="1"/>
          <p:nvPr/>
        </p:nvSpPr>
        <p:spPr>
          <a:xfrm>
            <a:off x="198342" y="748265"/>
            <a:ext cx="7703550" cy="954107"/>
          </a:xfrm>
          <a:prstGeom prst="rect">
            <a:avLst/>
          </a:prstGeom>
          <a:noFill/>
        </p:spPr>
        <p:txBody>
          <a:bodyPr wrap="square" rtlCol="0">
            <a:spAutoFit/>
          </a:bodyPr>
          <a:lstStyle/>
          <a:p>
            <a:r>
              <a:rPr lang="en-US" sz="2000" b="1" dirty="0">
                <a:solidFill>
                  <a:schemeClr val="bg2"/>
                </a:solidFill>
              </a:rPr>
              <a:t>Notion</a:t>
            </a:r>
            <a:r>
              <a:rPr lang="en-US" dirty="0">
                <a:solidFill>
                  <a:schemeClr val="bg2"/>
                </a:solidFill>
              </a:rPr>
              <a:t> was used to provide brief task descriptions and, more importantly, to visually track progress, showing which tasks were completed, in progress, or not started, and allowing the team to quickly check off items as they were finished.</a:t>
            </a:r>
          </a:p>
        </p:txBody>
      </p:sp>
      <p:pic>
        <p:nvPicPr>
          <p:cNvPr id="6" name="Picture 5">
            <a:extLst>
              <a:ext uri="{FF2B5EF4-FFF2-40B4-BE49-F238E27FC236}">
                <a16:creationId xmlns:a16="http://schemas.microsoft.com/office/drawing/2014/main" id="{F35FADDD-765C-B6ED-E8F3-92B53D601ABF}"/>
              </a:ext>
            </a:extLst>
          </p:cNvPr>
          <p:cNvPicPr>
            <a:picLocks noChangeAspect="1"/>
          </p:cNvPicPr>
          <p:nvPr/>
        </p:nvPicPr>
        <p:blipFill>
          <a:blip r:embed="rId6"/>
          <a:stretch>
            <a:fillRect/>
          </a:stretch>
        </p:blipFill>
        <p:spPr>
          <a:xfrm>
            <a:off x="198343" y="1797641"/>
            <a:ext cx="7703550" cy="5060359"/>
          </a:xfrm>
          <a:prstGeom prst="rect">
            <a:avLst/>
          </a:prstGeom>
        </p:spPr>
      </p:pic>
    </p:spTree>
    <p:extLst>
      <p:ext uri="{BB962C8B-B14F-4D97-AF65-F5344CB8AC3E}">
        <p14:creationId xmlns:p14="http://schemas.microsoft.com/office/powerpoint/2010/main" val="222287674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706F5-97CE-1530-CB8F-20B027D194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C2E20-DF14-8FE8-C2D1-35B8E7382744}"/>
              </a:ext>
            </a:extLst>
          </p:cNvPr>
          <p:cNvSpPr>
            <a:spLocks noGrp="1"/>
          </p:cNvSpPr>
          <p:nvPr>
            <p:ph type="title"/>
          </p:nvPr>
        </p:nvSpPr>
        <p:spPr>
          <a:xfrm>
            <a:off x="198342" y="208281"/>
            <a:ext cx="7703550" cy="508738"/>
          </a:xfrm>
          <a:solidFill>
            <a:schemeClr val="bg2">
              <a:lumMod val="10000"/>
            </a:schemeClr>
          </a:solidFill>
          <a:ln>
            <a:solidFill>
              <a:srgbClr val="7030A0"/>
            </a:solidFill>
          </a:ln>
          <a:effectLst>
            <a:glow rad="101600">
              <a:schemeClr val="accent3">
                <a:lumMod val="40000"/>
                <a:lumOff val="60000"/>
                <a:alpha val="40000"/>
              </a:schemeClr>
            </a:glow>
          </a:effectLst>
        </p:spPr>
        <p:style>
          <a:lnRef idx="1">
            <a:schemeClr val="accent5"/>
          </a:lnRef>
          <a:fillRef idx="2">
            <a:schemeClr val="accent5"/>
          </a:fillRef>
          <a:effectRef idx="1">
            <a:schemeClr val="accent5"/>
          </a:effectRef>
          <a:fontRef idx="minor">
            <a:schemeClr val="dk1"/>
          </a:fontRef>
        </p:style>
        <p:txBody>
          <a:bodyPr anchor="b"/>
          <a:lstStyle/>
          <a:p>
            <a:r>
              <a:rPr lang="en-US" sz="2800" dirty="0">
                <a:solidFill>
                  <a:schemeClr val="bg2"/>
                </a:solidFill>
                <a:effectLst>
                  <a:glow rad="63500">
                    <a:schemeClr val="accent3">
                      <a:satMod val="175000"/>
                      <a:alpha val="40000"/>
                    </a:schemeClr>
                  </a:glow>
                </a:effectLst>
              </a:rPr>
              <a:t>Team collaboration &amp; workflow</a:t>
            </a:r>
          </a:p>
        </p:txBody>
      </p:sp>
      <p:sp>
        <p:nvSpPr>
          <p:cNvPr id="12" name="Rectangle 11">
            <a:extLst>
              <a:ext uri="{FF2B5EF4-FFF2-40B4-BE49-F238E27FC236}">
                <a16:creationId xmlns:a16="http://schemas.microsoft.com/office/drawing/2014/main" id="{6B69ECFC-98D8-6CD0-D727-5EE99858E1C4}"/>
              </a:ext>
            </a:extLst>
          </p:cNvPr>
          <p:cNvSpPr/>
          <p:nvPr/>
        </p:nvSpPr>
        <p:spPr>
          <a:xfrm>
            <a:off x="8720609" y="4608530"/>
            <a:ext cx="2842127" cy="107721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a:ln w="9525">
                  <a:solidFill>
                    <a:schemeClr val="bg2">
                      <a:lumMod val="75000"/>
                    </a:schemeClr>
                  </a:solidFill>
                  <a:prstDash val="solid"/>
                </a:ln>
                <a:solidFill>
                  <a:schemeClr val="bg2">
                    <a:lumMod val="50000"/>
                  </a:schemeClr>
                </a:solidFill>
                <a:effectLst>
                  <a:glow rad="139700">
                    <a:schemeClr val="accent5">
                      <a:satMod val="175000"/>
                      <a:alpha val="40000"/>
                    </a:schemeClr>
                  </a:glow>
                  <a:outerShdw blurRad="12700" dist="38100" dir="2700000" algn="tl" rotWithShape="0">
                    <a:schemeClr val="accent5">
                      <a:lumMod val="60000"/>
                      <a:lumOff val="40000"/>
                    </a:schemeClr>
                  </a:outerShdw>
                </a:effectLst>
              </a:rPr>
              <a:t>Team </a:t>
            </a:r>
          </a:p>
          <a:p>
            <a:pPr algn="ctr"/>
            <a:r>
              <a:rPr lang="en-US" sz="3200" b="1" dirty="0">
                <a:ln w="9525">
                  <a:solidFill>
                    <a:schemeClr val="bg2">
                      <a:lumMod val="75000"/>
                    </a:schemeClr>
                  </a:solidFill>
                  <a:prstDash val="solid"/>
                </a:ln>
                <a:solidFill>
                  <a:schemeClr val="bg2">
                    <a:lumMod val="50000"/>
                  </a:schemeClr>
                </a:solidFill>
                <a:effectLst>
                  <a:glow rad="139700">
                    <a:schemeClr val="accent5">
                      <a:satMod val="175000"/>
                      <a:alpha val="40000"/>
                    </a:schemeClr>
                  </a:glow>
                  <a:outerShdw blurRad="12700" dist="38100" dir="2700000" algn="tl" rotWithShape="0">
                    <a:schemeClr val="accent5">
                      <a:lumMod val="60000"/>
                      <a:lumOff val="40000"/>
                    </a:schemeClr>
                  </a:outerShdw>
                </a:effectLst>
              </a:rPr>
              <a:t>ClearPath</a:t>
            </a:r>
          </a:p>
        </p:txBody>
      </p:sp>
      <p:pic>
        <p:nvPicPr>
          <p:cNvPr id="17" name="Picture 16" descr="A blue file with text&#10;&#10;AI-generated content may be incorrect.">
            <a:extLst>
              <a:ext uri="{FF2B5EF4-FFF2-40B4-BE49-F238E27FC236}">
                <a16:creationId xmlns:a16="http://schemas.microsoft.com/office/drawing/2014/main" id="{CA2EAA9B-234B-6094-C20B-FF26BC0C7DC7}"/>
              </a:ext>
            </a:extLst>
          </p:cNvPr>
          <p:cNvPicPr>
            <a:picLocks noChangeAspect="1"/>
          </p:cNvPicPr>
          <p:nvPr/>
        </p:nvPicPr>
        <p:blipFill>
          <a:blip r:embed="rId3"/>
          <a:srcRect l="20965" t="15693" r="8117"/>
          <a:stretch>
            <a:fillRect/>
          </a:stretch>
        </p:blipFill>
        <p:spPr>
          <a:xfrm>
            <a:off x="8899479" y="1130711"/>
            <a:ext cx="1622323" cy="15705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9" name="Picture 18" descr="A black and white logo&#10;&#10;AI-generated content may be incorrect.">
            <a:extLst>
              <a:ext uri="{FF2B5EF4-FFF2-40B4-BE49-F238E27FC236}">
                <a16:creationId xmlns:a16="http://schemas.microsoft.com/office/drawing/2014/main" id="{71C3E877-47EE-E248-373D-A578D4D65EFE}"/>
              </a:ext>
            </a:extLst>
          </p:cNvPr>
          <p:cNvPicPr>
            <a:picLocks noChangeAspect="1"/>
          </p:cNvPicPr>
          <p:nvPr/>
        </p:nvPicPr>
        <p:blipFill>
          <a:blip r:embed="rId4"/>
          <a:stretch>
            <a:fillRect/>
          </a:stretch>
        </p:blipFill>
        <p:spPr>
          <a:xfrm>
            <a:off x="9493162" y="189423"/>
            <a:ext cx="3033230" cy="1706192"/>
          </a:xfrm>
          <a:prstGeom prst="rect">
            <a:avLst/>
          </a:prstGeom>
        </p:spPr>
      </p:pic>
      <p:pic>
        <p:nvPicPr>
          <p:cNvPr id="15" name="Picture 14" descr="A white logo with two dots&#10;&#10;AI-generated content may be incorrect.">
            <a:extLst>
              <a:ext uri="{FF2B5EF4-FFF2-40B4-BE49-F238E27FC236}">
                <a16:creationId xmlns:a16="http://schemas.microsoft.com/office/drawing/2014/main" id="{8B4C6AD8-C5FE-DF35-A7AC-3F88F5BB8464}"/>
              </a:ext>
            </a:extLst>
          </p:cNvPr>
          <p:cNvPicPr>
            <a:picLocks noChangeAspect="1"/>
          </p:cNvPicPr>
          <p:nvPr/>
        </p:nvPicPr>
        <p:blipFill>
          <a:blip r:embed="rId5"/>
          <a:stretch>
            <a:fillRect/>
          </a:stretch>
        </p:blipFill>
        <p:spPr>
          <a:xfrm rot="21155125">
            <a:off x="10304322" y="1708781"/>
            <a:ext cx="1622323" cy="1622323"/>
          </a:xfrm>
          <a:prstGeom prst="rect">
            <a:avLst/>
          </a:prstGeom>
        </p:spPr>
      </p:pic>
      <p:sp>
        <p:nvSpPr>
          <p:cNvPr id="3" name="TextBox 2">
            <a:extLst>
              <a:ext uri="{FF2B5EF4-FFF2-40B4-BE49-F238E27FC236}">
                <a16:creationId xmlns:a16="http://schemas.microsoft.com/office/drawing/2014/main" id="{571A4DBE-62B3-46E8-12C5-836C607DEF55}"/>
              </a:ext>
            </a:extLst>
          </p:cNvPr>
          <p:cNvSpPr txBox="1"/>
          <p:nvPr/>
        </p:nvSpPr>
        <p:spPr>
          <a:xfrm>
            <a:off x="167458" y="723406"/>
            <a:ext cx="7734434" cy="1015663"/>
          </a:xfrm>
          <a:prstGeom prst="rect">
            <a:avLst/>
          </a:prstGeom>
          <a:noFill/>
        </p:spPr>
        <p:txBody>
          <a:bodyPr wrap="square" rtlCol="0">
            <a:spAutoFit/>
          </a:bodyPr>
          <a:lstStyle/>
          <a:p>
            <a:r>
              <a:rPr lang="en-US" sz="2000" b="1" dirty="0">
                <a:solidFill>
                  <a:schemeClr val="bg2"/>
                </a:solidFill>
              </a:rPr>
              <a:t>Google Docs </a:t>
            </a:r>
            <a:r>
              <a:rPr lang="en-US" sz="2000" dirty="0">
                <a:solidFill>
                  <a:schemeClr val="bg2"/>
                </a:solidFill>
              </a:rPr>
              <a:t>was used for more detailed task descriptions, organizing weekly tasks for easier navigation, and providing a space for team members to add notes, research, and comments.</a:t>
            </a:r>
            <a:endParaRPr lang="en-US" dirty="0">
              <a:solidFill>
                <a:schemeClr val="bg2"/>
              </a:solidFill>
            </a:endParaRPr>
          </a:p>
        </p:txBody>
      </p:sp>
      <p:pic>
        <p:nvPicPr>
          <p:cNvPr id="5" name="Picture 4">
            <a:extLst>
              <a:ext uri="{FF2B5EF4-FFF2-40B4-BE49-F238E27FC236}">
                <a16:creationId xmlns:a16="http://schemas.microsoft.com/office/drawing/2014/main" id="{68914E1F-E506-52C4-F898-1C407466AFDF}"/>
              </a:ext>
            </a:extLst>
          </p:cNvPr>
          <p:cNvPicPr>
            <a:picLocks noChangeAspect="1"/>
          </p:cNvPicPr>
          <p:nvPr/>
        </p:nvPicPr>
        <p:blipFill>
          <a:blip r:embed="rId6"/>
          <a:srcRect l="6542" t="-1" r="2076" b="2187"/>
          <a:stretch>
            <a:fillRect/>
          </a:stretch>
        </p:blipFill>
        <p:spPr>
          <a:xfrm>
            <a:off x="210058" y="1733619"/>
            <a:ext cx="7691834" cy="1953166"/>
          </a:xfrm>
          <a:prstGeom prst="rect">
            <a:avLst/>
          </a:prstGeom>
        </p:spPr>
      </p:pic>
      <p:pic>
        <p:nvPicPr>
          <p:cNvPr id="8" name="Picture 7">
            <a:extLst>
              <a:ext uri="{FF2B5EF4-FFF2-40B4-BE49-F238E27FC236}">
                <a16:creationId xmlns:a16="http://schemas.microsoft.com/office/drawing/2014/main" id="{BAF6149A-BF10-4AD4-45FC-A1A70F7C0C6C}"/>
              </a:ext>
            </a:extLst>
          </p:cNvPr>
          <p:cNvPicPr>
            <a:picLocks noChangeAspect="1"/>
          </p:cNvPicPr>
          <p:nvPr/>
        </p:nvPicPr>
        <p:blipFill>
          <a:blip r:embed="rId7"/>
          <a:srcRect l="2460" r="7638"/>
          <a:stretch>
            <a:fillRect/>
          </a:stretch>
        </p:blipFill>
        <p:spPr>
          <a:xfrm>
            <a:off x="210058" y="3054485"/>
            <a:ext cx="7691834" cy="3803515"/>
          </a:xfrm>
          <a:prstGeom prst="rect">
            <a:avLst/>
          </a:prstGeom>
        </p:spPr>
      </p:pic>
    </p:spTree>
    <p:extLst>
      <p:ext uri="{BB962C8B-B14F-4D97-AF65-F5344CB8AC3E}">
        <p14:creationId xmlns:p14="http://schemas.microsoft.com/office/powerpoint/2010/main" val="167169187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7ADCC305-2718-A97D-CE26-46E5669BC72B}"/>
              </a:ext>
            </a:extLst>
          </p:cNvPr>
          <p:cNvGraphicFramePr>
            <a:graphicFrameLocks noGrp="1"/>
          </p:cNvGraphicFramePr>
          <p:nvPr>
            <p:extLst>
              <p:ext uri="{D42A27DB-BD31-4B8C-83A1-F6EECF244321}">
                <p14:modId xmlns:p14="http://schemas.microsoft.com/office/powerpoint/2010/main" val="2850858069"/>
              </p:ext>
            </p:extLst>
          </p:nvPr>
        </p:nvGraphicFramePr>
        <p:xfrm>
          <a:off x="769730" y="888632"/>
          <a:ext cx="8622748" cy="4895942"/>
        </p:xfrm>
        <a:graphic>
          <a:graphicData uri="http://schemas.openxmlformats.org/drawingml/2006/table">
            <a:tbl>
              <a:tblPr firstRow="1" bandRow="1">
                <a:tableStyleId>{8A107856-5554-42FB-B03E-39F5DBC370BA}</a:tableStyleId>
              </a:tblPr>
              <a:tblGrid>
                <a:gridCol w="1506331">
                  <a:extLst>
                    <a:ext uri="{9D8B030D-6E8A-4147-A177-3AD203B41FA5}">
                      <a16:colId xmlns:a16="http://schemas.microsoft.com/office/drawing/2014/main" val="3601303415"/>
                    </a:ext>
                  </a:extLst>
                </a:gridCol>
                <a:gridCol w="2474843">
                  <a:extLst>
                    <a:ext uri="{9D8B030D-6E8A-4147-A177-3AD203B41FA5}">
                      <a16:colId xmlns:a16="http://schemas.microsoft.com/office/drawing/2014/main" val="3399242257"/>
                    </a:ext>
                  </a:extLst>
                </a:gridCol>
                <a:gridCol w="2305879">
                  <a:extLst>
                    <a:ext uri="{9D8B030D-6E8A-4147-A177-3AD203B41FA5}">
                      <a16:colId xmlns:a16="http://schemas.microsoft.com/office/drawing/2014/main" val="1625305605"/>
                    </a:ext>
                  </a:extLst>
                </a:gridCol>
                <a:gridCol w="2335695">
                  <a:extLst>
                    <a:ext uri="{9D8B030D-6E8A-4147-A177-3AD203B41FA5}">
                      <a16:colId xmlns:a16="http://schemas.microsoft.com/office/drawing/2014/main" val="594117268"/>
                    </a:ext>
                  </a:extLst>
                </a:gridCol>
              </a:tblGrid>
              <a:tr h="404303">
                <a:tc gridSpan="4">
                  <a:txBody>
                    <a:bodyPr/>
                    <a:lstStyle/>
                    <a:p>
                      <a:pPr algn="ctr"/>
                      <a:r>
                        <a:rPr lang="en-US" dirty="0">
                          <a:solidFill>
                            <a:srgbClr val="00B0F0"/>
                          </a:solidFill>
                        </a:rPr>
                        <a:t>Tentative Schedule – Weeks 3–5 (Approx. 15 </a:t>
                      </a:r>
                      <a:r>
                        <a:rPr lang="en-US" dirty="0" err="1">
                          <a:solidFill>
                            <a:srgbClr val="00B0F0"/>
                          </a:solidFill>
                        </a:rPr>
                        <a:t>hrs</a:t>
                      </a:r>
                      <a:r>
                        <a:rPr lang="en-US" dirty="0">
                          <a:solidFill>
                            <a:srgbClr val="00B0F0"/>
                          </a:solidFill>
                        </a:rPr>
                        <a:t>/week)</a:t>
                      </a:r>
                      <a:endParaRPr lang="en-US" b="1" dirty="0">
                        <a:solidFill>
                          <a:srgbClr val="00B0F0"/>
                        </a:solidFill>
                      </a:endParaRPr>
                    </a:p>
                  </a:txBody>
                  <a:tcPr/>
                </a:tc>
                <a:tc hMerge="1">
                  <a:txBody>
                    <a:bodyPr/>
                    <a:lstStyle/>
                    <a:p>
                      <a:pPr algn="ctr"/>
                      <a:endParaRPr lang="en-US" b="1" dirty="0">
                        <a:solidFill>
                          <a:schemeClr val="bg2">
                            <a:lumMod val="25000"/>
                          </a:schemeClr>
                        </a:solidFill>
                      </a:endParaRPr>
                    </a:p>
                  </a:txBody>
                  <a:tcPr/>
                </a:tc>
                <a:tc hMerge="1">
                  <a:txBody>
                    <a:bodyPr/>
                    <a:lstStyle/>
                    <a:p>
                      <a:pPr algn="ctr"/>
                      <a:endParaRPr lang="en-US" b="1" dirty="0">
                        <a:solidFill>
                          <a:schemeClr val="bg2">
                            <a:lumMod val="25000"/>
                          </a:schemeClr>
                        </a:solidFill>
                      </a:endParaRPr>
                    </a:p>
                  </a:txBody>
                  <a:tcPr/>
                </a:tc>
                <a:tc hMerge="1">
                  <a:txBody>
                    <a:bodyPr/>
                    <a:lstStyle/>
                    <a:p>
                      <a:pPr algn="ctr"/>
                      <a:endParaRPr lang="en-US" b="1" dirty="0">
                        <a:solidFill>
                          <a:schemeClr val="bg2">
                            <a:lumMod val="25000"/>
                          </a:schemeClr>
                        </a:solidFill>
                      </a:endParaRPr>
                    </a:p>
                  </a:txBody>
                  <a:tcPr/>
                </a:tc>
                <a:extLst>
                  <a:ext uri="{0D108BD9-81ED-4DB2-BD59-A6C34878D82A}">
                    <a16:rowId xmlns:a16="http://schemas.microsoft.com/office/drawing/2014/main" val="3370993345"/>
                  </a:ext>
                </a:extLst>
              </a:tr>
              <a:tr h="404303">
                <a:tc>
                  <a:txBody>
                    <a:bodyPr/>
                    <a:lstStyle/>
                    <a:p>
                      <a:pPr algn="ctr"/>
                      <a:r>
                        <a:rPr lang="en-US" b="1" dirty="0">
                          <a:solidFill>
                            <a:schemeClr val="bg2">
                              <a:lumMod val="25000"/>
                            </a:schemeClr>
                          </a:solidFill>
                        </a:rPr>
                        <a:t>Week</a:t>
                      </a:r>
                    </a:p>
                  </a:txBody>
                  <a:tcPr/>
                </a:tc>
                <a:tc>
                  <a:txBody>
                    <a:bodyPr/>
                    <a:lstStyle/>
                    <a:p>
                      <a:pPr algn="ctr"/>
                      <a:r>
                        <a:rPr lang="en-US" b="1" dirty="0">
                          <a:solidFill>
                            <a:schemeClr val="bg2">
                              <a:lumMod val="25000"/>
                            </a:schemeClr>
                          </a:solidFill>
                        </a:rPr>
                        <a:t>Tajra</a:t>
                      </a:r>
                    </a:p>
                  </a:txBody>
                  <a:tcPr/>
                </a:tc>
                <a:tc>
                  <a:txBody>
                    <a:bodyPr/>
                    <a:lstStyle/>
                    <a:p>
                      <a:pPr algn="ctr"/>
                      <a:r>
                        <a:rPr lang="en-US" b="1" dirty="0">
                          <a:solidFill>
                            <a:schemeClr val="bg2">
                              <a:lumMod val="25000"/>
                            </a:schemeClr>
                          </a:solidFill>
                        </a:rPr>
                        <a:t>Ehab</a:t>
                      </a:r>
                    </a:p>
                  </a:txBody>
                  <a:tcPr/>
                </a:tc>
                <a:tc>
                  <a:txBody>
                    <a:bodyPr/>
                    <a:lstStyle/>
                    <a:p>
                      <a:pPr algn="ctr"/>
                      <a:r>
                        <a:rPr lang="en-US" b="1" dirty="0">
                          <a:solidFill>
                            <a:schemeClr val="bg2">
                              <a:lumMod val="25000"/>
                            </a:schemeClr>
                          </a:solidFill>
                        </a:rPr>
                        <a:t>Mike</a:t>
                      </a:r>
                    </a:p>
                  </a:txBody>
                  <a:tcPr/>
                </a:tc>
                <a:extLst>
                  <a:ext uri="{0D108BD9-81ED-4DB2-BD59-A6C34878D82A}">
                    <a16:rowId xmlns:a16="http://schemas.microsoft.com/office/drawing/2014/main" val="3568323937"/>
                  </a:ext>
                </a:extLst>
              </a:tr>
              <a:tr h="1694749">
                <a:tc>
                  <a:txBody>
                    <a:bodyPr/>
                    <a:lstStyle/>
                    <a:p>
                      <a:pPr algn="ctr"/>
                      <a:r>
                        <a:rPr lang="en-US" b="1" dirty="0">
                          <a:solidFill>
                            <a:schemeClr val="bg2">
                              <a:lumMod val="25000"/>
                            </a:schemeClr>
                          </a:solidFill>
                        </a:rPr>
                        <a:t>3: </a:t>
                      </a:r>
                      <a:r>
                        <a:rPr lang="en-US" sz="1600" b="0" dirty="0">
                          <a:solidFill>
                            <a:schemeClr val="bg2">
                              <a:lumMod val="50000"/>
                            </a:schemeClr>
                          </a:solidFill>
                        </a:rPr>
                        <a:t>Sep 8 –14</a:t>
                      </a:r>
                      <a:endParaRPr lang="en-US" b="0" dirty="0">
                        <a:solidFill>
                          <a:schemeClr val="bg2">
                            <a:lumMod val="50000"/>
                          </a:schemeClr>
                        </a:solidFill>
                      </a:endParaRPr>
                    </a:p>
                  </a:txBody>
                  <a:tcPr/>
                </a:tc>
                <a:tc>
                  <a:txBody>
                    <a:bodyPr/>
                    <a:lstStyle/>
                    <a:p>
                      <a:pPr marL="285750" indent="-285750">
                        <a:buFont typeface="Arial" panose="020B0604020202020204" pitchFamily="34" charset="0"/>
                        <a:buChar char="•"/>
                      </a:pPr>
                      <a:r>
                        <a:rPr lang="en-US" sz="1200" b="0" dirty="0">
                          <a:solidFill>
                            <a:schemeClr val="bg2">
                              <a:lumMod val="50000"/>
                            </a:schemeClr>
                          </a:solidFill>
                        </a:rPr>
                        <a:t>repo set up</a:t>
                      </a:r>
                    </a:p>
                    <a:p>
                      <a:pPr marL="285750" indent="-285750">
                        <a:buFont typeface="Arial" panose="020B0604020202020204" pitchFamily="34" charset="0"/>
                        <a:buChar char="•"/>
                      </a:pPr>
                      <a:r>
                        <a:rPr lang="en-US" sz="1200" b="0" dirty="0">
                          <a:solidFill>
                            <a:schemeClr val="bg2">
                              <a:lumMod val="50000"/>
                            </a:schemeClr>
                          </a:solidFill>
                        </a:rPr>
                        <a:t>create starter files (index.html, style.css, script.js, </a:t>
                      </a:r>
                      <a:r>
                        <a:rPr lang="en-US" sz="1200" b="0" dirty="0" err="1">
                          <a:solidFill>
                            <a:schemeClr val="bg2">
                              <a:lumMod val="50000"/>
                            </a:schemeClr>
                          </a:solidFill>
                        </a:rPr>
                        <a:t>manifest.json</a:t>
                      </a:r>
                      <a:r>
                        <a:rPr lang="en-US" sz="1200" b="0" dirty="0">
                          <a:solidFill>
                            <a:schemeClr val="bg2">
                              <a:lumMod val="50000"/>
                            </a:schemeClr>
                          </a:solidFill>
                        </a:rPr>
                        <a:t>, service-worker.js)</a:t>
                      </a:r>
                    </a:p>
                    <a:p>
                      <a:pPr marL="285750" indent="-285750">
                        <a:buFont typeface="Arial" panose="020B0604020202020204" pitchFamily="34" charset="0"/>
                        <a:buChar char="•"/>
                      </a:pPr>
                      <a:r>
                        <a:rPr lang="en-US" sz="1200" b="0" dirty="0">
                          <a:solidFill>
                            <a:schemeClr val="bg2">
                              <a:lumMod val="50000"/>
                            </a:schemeClr>
                          </a:solidFill>
                        </a:rPr>
                        <a:t>push to GitHub</a:t>
                      </a:r>
                    </a:p>
                    <a:p>
                      <a:pPr marL="285750" indent="-285750">
                        <a:buFont typeface="Arial" panose="020B0604020202020204" pitchFamily="34" charset="0"/>
                        <a:buChar char="•"/>
                      </a:pPr>
                      <a:r>
                        <a:rPr lang="en-US" sz="1200" b="0" dirty="0">
                          <a:solidFill>
                            <a:schemeClr val="bg2">
                              <a:lumMod val="50000"/>
                            </a:schemeClr>
                          </a:solidFill>
                        </a:rPr>
                        <a:t>enable Pages</a:t>
                      </a:r>
                    </a:p>
                    <a:p>
                      <a:pPr marL="285750" indent="-285750">
                        <a:buFont typeface="Arial" panose="020B0604020202020204" pitchFamily="34" charset="0"/>
                        <a:buChar char="•"/>
                      </a:pPr>
                      <a:r>
                        <a:rPr lang="en-US" sz="1200" b="0" dirty="0">
                          <a:solidFill>
                            <a:schemeClr val="bg2">
                              <a:lumMod val="50000"/>
                            </a:schemeClr>
                          </a:solidFill>
                        </a:rPr>
                        <a:t>basic planning</a:t>
                      </a:r>
                    </a:p>
                  </a:txBody>
                  <a:tcPr/>
                </a:tc>
                <a:tc>
                  <a:txBody>
                    <a:bodyPr/>
                    <a:lstStyle/>
                    <a:p>
                      <a:pPr marL="285750" indent="-285750">
                        <a:buFont typeface="Arial" panose="020B0604020202020204" pitchFamily="34" charset="0"/>
                        <a:buChar char="•"/>
                      </a:pPr>
                      <a:r>
                        <a:rPr lang="en-US" sz="1200" dirty="0">
                          <a:solidFill>
                            <a:schemeClr val="bg2">
                              <a:lumMod val="50000"/>
                            </a:schemeClr>
                          </a:solidFill>
                        </a:rPr>
                        <a:t>build HTML layout (&lt;header&gt;, &lt;main&gt;, &lt;footer&gt;)</a:t>
                      </a:r>
                    </a:p>
                    <a:p>
                      <a:pPr marL="285750" indent="-285750">
                        <a:buFont typeface="Arial" panose="020B0604020202020204" pitchFamily="34" charset="0"/>
                        <a:buChar char="•"/>
                      </a:pPr>
                      <a:r>
                        <a:rPr lang="en-US" sz="1200" dirty="0">
                          <a:solidFill>
                            <a:schemeClr val="bg2">
                              <a:lumMod val="50000"/>
                            </a:schemeClr>
                          </a:solidFill>
                        </a:rPr>
                        <a:t>add weather button</a:t>
                      </a:r>
                    </a:p>
                    <a:p>
                      <a:pPr marL="285750" indent="-285750">
                        <a:buFont typeface="Arial" panose="020B0604020202020204" pitchFamily="34" charset="0"/>
                        <a:buChar char="•"/>
                      </a:pPr>
                      <a:r>
                        <a:rPr lang="en-US" sz="1200" dirty="0">
                          <a:solidFill>
                            <a:schemeClr val="bg2">
                              <a:lumMod val="50000"/>
                            </a:schemeClr>
                          </a:solidFill>
                        </a:rPr>
                        <a:t>test keyboard nav</a:t>
                      </a:r>
                    </a:p>
                    <a:p>
                      <a:pPr marL="285750" indent="-285750">
                        <a:buFont typeface="Arial" panose="020B0604020202020204" pitchFamily="34" charset="0"/>
                        <a:buChar char="•"/>
                      </a:pPr>
                      <a:r>
                        <a:rPr lang="en-US" sz="1200" dirty="0">
                          <a:solidFill>
                            <a:schemeClr val="bg2">
                              <a:lumMod val="50000"/>
                            </a:schemeClr>
                          </a:solidFill>
                        </a:rPr>
                        <a:t>minor CSS</a:t>
                      </a:r>
                    </a:p>
                    <a:p>
                      <a:pPr marL="285750" indent="-285750">
                        <a:buFont typeface="Arial" panose="020B0604020202020204" pitchFamily="34" charset="0"/>
                        <a:buChar char="•"/>
                      </a:pPr>
                      <a:r>
                        <a:rPr lang="en-US" sz="1200" dirty="0">
                          <a:solidFill>
                            <a:schemeClr val="bg2">
                              <a:lumMod val="50000"/>
                            </a:schemeClr>
                          </a:solidFill>
                        </a:rPr>
                        <a:t>debug layout</a:t>
                      </a:r>
                    </a:p>
                  </a:txBody>
                  <a:tcPr/>
                </a:tc>
                <a:tc>
                  <a:txBody>
                    <a:bodyPr/>
                    <a:lstStyle/>
                    <a:p>
                      <a:pPr marL="285750" indent="-285750">
                        <a:buFont typeface="Arial" panose="020B0604020202020204" pitchFamily="34" charset="0"/>
                        <a:buChar char="•"/>
                      </a:pPr>
                      <a:r>
                        <a:rPr lang="en-US" sz="1200" dirty="0">
                          <a:solidFill>
                            <a:schemeClr val="bg2">
                              <a:lumMod val="50000"/>
                            </a:schemeClr>
                          </a:solidFill>
                        </a:rPr>
                        <a:t>write accessibility guide for blind users</a:t>
                      </a:r>
                    </a:p>
                    <a:p>
                      <a:pPr marL="285750" indent="-285750">
                        <a:buFont typeface="Arial" panose="020B0604020202020204" pitchFamily="34" charset="0"/>
                        <a:buChar char="•"/>
                      </a:pPr>
                      <a:r>
                        <a:rPr lang="en-US" sz="1200" dirty="0">
                          <a:solidFill>
                            <a:schemeClr val="bg2">
                              <a:lumMod val="50000"/>
                            </a:schemeClr>
                          </a:solidFill>
                        </a:rPr>
                        <a:t>share with team </a:t>
                      </a:r>
                    </a:p>
                    <a:p>
                      <a:pPr marL="285750" indent="-285750">
                        <a:buFont typeface="Arial" panose="020B0604020202020204" pitchFamily="34" charset="0"/>
                        <a:buChar char="•"/>
                      </a:pPr>
                      <a:r>
                        <a:rPr lang="en-US" sz="1200" dirty="0">
                          <a:solidFill>
                            <a:schemeClr val="bg2">
                              <a:lumMod val="50000"/>
                            </a:schemeClr>
                          </a:solidFill>
                        </a:rPr>
                        <a:t>review HTML semantic usage</a:t>
                      </a:r>
                    </a:p>
                  </a:txBody>
                  <a:tcPr/>
                </a:tc>
                <a:extLst>
                  <a:ext uri="{0D108BD9-81ED-4DB2-BD59-A6C34878D82A}">
                    <a16:rowId xmlns:a16="http://schemas.microsoft.com/office/drawing/2014/main" val="758663544"/>
                  </a:ext>
                </a:extLst>
              </a:tr>
              <a:tr h="1295985">
                <a:tc>
                  <a:txBody>
                    <a:bodyPr/>
                    <a:lstStyle/>
                    <a:p>
                      <a:pPr algn="ctr"/>
                      <a:r>
                        <a:rPr lang="en-US" b="1" dirty="0">
                          <a:solidFill>
                            <a:schemeClr val="bg2">
                              <a:lumMod val="25000"/>
                            </a:schemeClr>
                          </a:solidFill>
                        </a:rPr>
                        <a:t>4: </a:t>
                      </a:r>
                      <a:r>
                        <a:rPr lang="en-US" sz="1600" b="0" dirty="0">
                          <a:solidFill>
                            <a:schemeClr val="bg2">
                              <a:lumMod val="50000"/>
                            </a:schemeClr>
                          </a:solidFill>
                        </a:rPr>
                        <a:t>Sep 15 – 21</a:t>
                      </a:r>
                      <a:endParaRPr lang="en-US" b="0" dirty="0">
                        <a:solidFill>
                          <a:schemeClr val="bg2">
                            <a:lumMod val="50000"/>
                          </a:schemeClr>
                        </a:solidFill>
                      </a:endParaRPr>
                    </a:p>
                  </a:txBody>
                  <a:tcPr/>
                </a:tc>
                <a:tc>
                  <a:txBody>
                    <a:bodyPr/>
                    <a:lstStyle/>
                    <a:p>
                      <a:pPr marL="285750" indent="-285750">
                        <a:buFont typeface="Arial" panose="020B0604020202020204" pitchFamily="34" charset="0"/>
                        <a:buChar char="•"/>
                      </a:pPr>
                      <a:r>
                        <a:rPr lang="en-US" sz="1100" dirty="0">
                          <a:solidFill>
                            <a:schemeClr val="bg2">
                              <a:lumMod val="50000"/>
                            </a:schemeClr>
                          </a:solidFill>
                        </a:rPr>
                        <a:t>register </a:t>
                      </a:r>
                      <a:r>
                        <a:rPr lang="en-US" sz="1100" dirty="0" err="1">
                          <a:solidFill>
                            <a:schemeClr val="bg2">
                              <a:lumMod val="50000"/>
                            </a:schemeClr>
                          </a:solidFill>
                        </a:rPr>
                        <a:t>OpenWeather</a:t>
                      </a:r>
                      <a:r>
                        <a:rPr lang="en-US" sz="1100" dirty="0">
                          <a:solidFill>
                            <a:schemeClr val="bg2">
                              <a:lumMod val="50000"/>
                            </a:schemeClr>
                          </a:solidFill>
                        </a:rPr>
                        <a:t> API key</a:t>
                      </a:r>
                    </a:p>
                    <a:p>
                      <a:pPr marL="285750" indent="-285750">
                        <a:buFont typeface="Arial" panose="020B0604020202020204" pitchFamily="34" charset="0"/>
                        <a:buChar char="•"/>
                      </a:pPr>
                      <a:r>
                        <a:rPr lang="en-US" sz="1100" dirty="0">
                          <a:solidFill>
                            <a:schemeClr val="bg2">
                              <a:lumMod val="50000"/>
                            </a:schemeClr>
                          </a:solidFill>
                        </a:rPr>
                        <a:t>fetch weather data handle responses</a:t>
                      </a:r>
                    </a:p>
                    <a:p>
                      <a:pPr marL="285750" indent="-285750">
                        <a:buFont typeface="Arial" panose="020B0604020202020204" pitchFamily="34" charset="0"/>
                        <a:buChar char="•"/>
                      </a:pPr>
                      <a:r>
                        <a:rPr lang="en-US" sz="1100" dirty="0">
                          <a:solidFill>
                            <a:schemeClr val="bg2">
                              <a:lumMod val="50000"/>
                            </a:schemeClr>
                          </a:solidFill>
                        </a:rPr>
                        <a:t>debug integration</a:t>
                      </a:r>
                    </a:p>
                    <a:p>
                      <a:pPr marL="285750" indent="-285750">
                        <a:buFont typeface="Arial" panose="020B0604020202020204" pitchFamily="34" charset="0"/>
                        <a:buChar char="•"/>
                      </a:pPr>
                      <a:r>
                        <a:rPr lang="en-US" sz="1100" dirty="0">
                          <a:solidFill>
                            <a:schemeClr val="bg2">
                              <a:lumMod val="50000"/>
                            </a:schemeClr>
                          </a:solidFill>
                        </a:rPr>
                        <a:t>update scripts</a:t>
                      </a:r>
                    </a:p>
                  </a:txBody>
                  <a:tcPr/>
                </a:tc>
                <a:tc>
                  <a:txBody>
                    <a:bodyPr/>
                    <a:lstStyle/>
                    <a:p>
                      <a:pPr marL="171450" indent="-171450">
                        <a:buFont typeface="Arial" panose="020B0604020202020204" pitchFamily="34" charset="0"/>
                        <a:buChar char="•"/>
                      </a:pPr>
                      <a:r>
                        <a:rPr lang="en-US" sz="1200" dirty="0">
                          <a:solidFill>
                            <a:schemeClr val="bg2">
                              <a:lumMod val="50000"/>
                            </a:schemeClr>
                          </a:solidFill>
                        </a:rPr>
                        <a:t>display API data on page</a:t>
                      </a:r>
                    </a:p>
                    <a:p>
                      <a:pPr marL="171450" indent="-171450">
                        <a:buFont typeface="Arial" panose="020B0604020202020204" pitchFamily="34" charset="0"/>
                        <a:buChar char="•"/>
                      </a:pPr>
                      <a:r>
                        <a:rPr lang="en-US" sz="1200" dirty="0">
                          <a:solidFill>
                            <a:schemeClr val="bg2">
                              <a:lumMod val="50000"/>
                            </a:schemeClr>
                          </a:solidFill>
                        </a:rPr>
                        <a:t>style temperature/humidity/wind info</a:t>
                      </a:r>
                    </a:p>
                    <a:p>
                      <a:pPr marL="171450" indent="-171450">
                        <a:buFont typeface="Arial" panose="020B0604020202020204" pitchFamily="34" charset="0"/>
                        <a:buChar char="•"/>
                      </a:pPr>
                      <a:r>
                        <a:rPr lang="en-US" sz="1200" dirty="0">
                          <a:solidFill>
                            <a:schemeClr val="bg2">
                              <a:lumMod val="50000"/>
                            </a:schemeClr>
                          </a:solidFill>
                        </a:rPr>
                        <a:t>test keyboard access</a:t>
                      </a:r>
                    </a:p>
                    <a:p>
                      <a:pPr marL="171450" indent="-171450">
                        <a:buFont typeface="Arial" panose="020B0604020202020204" pitchFamily="34" charset="0"/>
                        <a:buChar char="•"/>
                      </a:pPr>
                      <a:r>
                        <a:rPr lang="en-US" sz="1200" dirty="0">
                          <a:solidFill>
                            <a:schemeClr val="bg2">
                              <a:lumMod val="50000"/>
                            </a:schemeClr>
                          </a:solidFill>
                        </a:rPr>
                        <a:t>minor UI fixes</a:t>
                      </a:r>
                    </a:p>
                  </a:txBody>
                  <a:tcPr/>
                </a:tc>
                <a:tc>
                  <a:txBody>
                    <a:bodyPr/>
                    <a:lstStyle/>
                    <a:p>
                      <a:pPr marL="285750" indent="-285750">
                        <a:buFont typeface="Arial" panose="020B0604020202020204" pitchFamily="34" charset="0"/>
                        <a:buChar char="•"/>
                      </a:pPr>
                      <a:r>
                        <a:rPr lang="en-US" sz="1200" dirty="0">
                          <a:solidFill>
                            <a:schemeClr val="bg2">
                              <a:lumMod val="50000"/>
                            </a:schemeClr>
                          </a:solidFill>
                        </a:rPr>
                        <a:t>update accessibility checklist with ARIA attributes</a:t>
                      </a:r>
                    </a:p>
                    <a:p>
                      <a:pPr marL="285750" indent="-285750">
                        <a:buFont typeface="Arial" panose="020B0604020202020204" pitchFamily="34" charset="0"/>
                        <a:buChar char="•"/>
                      </a:pPr>
                      <a:r>
                        <a:rPr lang="en-US" sz="1200" dirty="0">
                          <a:solidFill>
                            <a:schemeClr val="bg2">
                              <a:lumMod val="50000"/>
                            </a:schemeClr>
                          </a:solidFill>
                        </a:rPr>
                        <a:t>note progressive enhancement </a:t>
                      </a:r>
                    </a:p>
                    <a:p>
                      <a:pPr marL="285750" indent="-285750">
                        <a:buFont typeface="Arial" panose="020B0604020202020204" pitchFamily="34" charset="0"/>
                        <a:buChar char="•"/>
                      </a:pPr>
                      <a:r>
                        <a:rPr lang="en-US" sz="1200" dirty="0">
                          <a:solidFill>
                            <a:schemeClr val="bg2">
                              <a:lumMod val="50000"/>
                            </a:schemeClr>
                          </a:solidFill>
                        </a:rPr>
                        <a:t>review dynamic content</a:t>
                      </a:r>
                    </a:p>
                  </a:txBody>
                  <a:tcPr/>
                </a:tc>
                <a:extLst>
                  <a:ext uri="{0D108BD9-81ED-4DB2-BD59-A6C34878D82A}">
                    <a16:rowId xmlns:a16="http://schemas.microsoft.com/office/drawing/2014/main" val="3861977654"/>
                  </a:ext>
                </a:extLst>
              </a:tr>
              <a:tr h="1096602">
                <a:tc>
                  <a:txBody>
                    <a:bodyPr/>
                    <a:lstStyle/>
                    <a:p>
                      <a:pPr algn="ctr"/>
                      <a:r>
                        <a:rPr lang="en-US" b="1" dirty="0">
                          <a:solidFill>
                            <a:schemeClr val="bg2">
                              <a:lumMod val="25000"/>
                            </a:schemeClr>
                          </a:solidFill>
                        </a:rPr>
                        <a:t>5: </a:t>
                      </a:r>
                      <a:r>
                        <a:rPr lang="en-US" sz="1600" b="0" dirty="0">
                          <a:solidFill>
                            <a:schemeClr val="bg2">
                              <a:lumMod val="50000"/>
                            </a:schemeClr>
                          </a:solidFill>
                        </a:rPr>
                        <a:t>Sep 22 – 28</a:t>
                      </a:r>
                      <a:endParaRPr lang="en-US" b="0" dirty="0">
                        <a:solidFill>
                          <a:schemeClr val="bg2">
                            <a:lumMod val="50000"/>
                          </a:schemeClr>
                        </a:solidFill>
                      </a:endParaRPr>
                    </a:p>
                  </a:txBody>
                  <a:tcPr/>
                </a:tc>
                <a:tc>
                  <a:txBody>
                    <a:bodyPr/>
                    <a:lstStyle/>
                    <a:p>
                      <a:pPr marL="285750" indent="-285750">
                        <a:buFont typeface="Arial" panose="020B0604020202020204" pitchFamily="34" charset="0"/>
                        <a:buChar char="•"/>
                      </a:pPr>
                      <a:r>
                        <a:rPr lang="en-US" sz="1200" dirty="0">
                          <a:solidFill>
                            <a:schemeClr val="bg2">
                              <a:lumMod val="50000"/>
                            </a:schemeClr>
                          </a:solidFill>
                        </a:rPr>
                        <a:t>implement modular TTS function using </a:t>
                      </a:r>
                      <a:r>
                        <a:rPr lang="en-US" sz="1200" dirty="0" err="1">
                          <a:solidFill>
                            <a:schemeClr val="bg2">
                              <a:lumMod val="50000"/>
                            </a:schemeClr>
                          </a:solidFill>
                        </a:rPr>
                        <a:t>SpeechSynthesis</a:t>
                      </a:r>
                      <a:r>
                        <a:rPr lang="en-US" sz="1200" dirty="0">
                          <a:solidFill>
                            <a:schemeClr val="bg2">
                              <a:lumMod val="50000"/>
                            </a:schemeClr>
                          </a:solidFill>
                        </a:rPr>
                        <a:t> API</a:t>
                      </a:r>
                    </a:p>
                    <a:p>
                      <a:pPr marL="285750" indent="-285750">
                        <a:buFont typeface="Arial" panose="020B0604020202020204" pitchFamily="34" charset="0"/>
                        <a:buChar char="•"/>
                      </a:pPr>
                      <a:r>
                        <a:rPr lang="en-US" sz="1200" dirty="0">
                          <a:solidFill>
                            <a:schemeClr val="bg2">
                              <a:lumMod val="50000"/>
                            </a:schemeClr>
                          </a:solidFill>
                        </a:rPr>
                        <a:t>test with sample text</a:t>
                      </a:r>
                    </a:p>
                    <a:p>
                      <a:pPr marL="285750" indent="-285750">
                        <a:buFont typeface="Arial" panose="020B0604020202020204" pitchFamily="34" charset="0"/>
                        <a:buChar char="•"/>
                      </a:pPr>
                      <a:r>
                        <a:rPr lang="en-US" sz="1200" dirty="0">
                          <a:solidFill>
                            <a:schemeClr val="bg2">
                              <a:lumMod val="50000"/>
                            </a:schemeClr>
                          </a:solidFill>
                        </a:rPr>
                        <a:t>debug</a:t>
                      </a:r>
                    </a:p>
                  </a:txBody>
                  <a:tcPr/>
                </a:tc>
                <a:tc>
                  <a:txBody>
                    <a:bodyPr/>
                    <a:lstStyle/>
                    <a:p>
                      <a:pPr marL="171450" indent="-171450">
                        <a:buFont typeface="Arial" panose="020B0604020202020204" pitchFamily="34" charset="0"/>
                        <a:buChar char="•"/>
                      </a:pPr>
                      <a:r>
                        <a:rPr lang="en-US" sz="1200" dirty="0">
                          <a:solidFill>
                            <a:schemeClr val="bg2">
                              <a:lumMod val="50000"/>
                            </a:schemeClr>
                          </a:solidFill>
                        </a:rPr>
                        <a:t>connect button to TTS</a:t>
                      </a:r>
                    </a:p>
                    <a:p>
                      <a:pPr marL="171450" indent="-171450">
                        <a:buFont typeface="Arial" panose="020B0604020202020204" pitchFamily="34" charset="0"/>
                        <a:buChar char="•"/>
                      </a:pPr>
                      <a:r>
                        <a:rPr lang="en-US" sz="1200" dirty="0">
                          <a:solidFill>
                            <a:schemeClr val="bg2">
                              <a:lumMod val="50000"/>
                            </a:schemeClr>
                          </a:solidFill>
                        </a:rPr>
                        <a:t>provide visual feedback while reading</a:t>
                      </a:r>
                    </a:p>
                    <a:p>
                      <a:pPr marL="171450" indent="-171450">
                        <a:buFont typeface="Arial" panose="020B0604020202020204" pitchFamily="34" charset="0"/>
                        <a:buChar char="•"/>
                      </a:pPr>
                      <a:r>
                        <a:rPr lang="en-US" sz="1200" dirty="0">
                          <a:solidFill>
                            <a:schemeClr val="bg2">
                              <a:lumMod val="50000"/>
                            </a:schemeClr>
                          </a:solidFill>
                        </a:rPr>
                        <a:t>test keyboard/mouse</a:t>
                      </a:r>
                    </a:p>
                  </a:txBody>
                  <a:tcPr/>
                </a:tc>
                <a:tc>
                  <a:txBody>
                    <a:bodyPr/>
                    <a:lstStyle/>
                    <a:p>
                      <a:pPr marL="285750" indent="-285750">
                        <a:buFont typeface="Arial" panose="020B0604020202020204" pitchFamily="34" charset="0"/>
                        <a:buChar char="•"/>
                      </a:pPr>
                      <a:r>
                        <a:rPr lang="en-US" sz="1200" dirty="0">
                          <a:solidFill>
                            <a:schemeClr val="bg2">
                              <a:lumMod val="50000"/>
                            </a:schemeClr>
                          </a:solidFill>
                        </a:rPr>
                        <a:t>suggest concise TTS wording</a:t>
                      </a:r>
                    </a:p>
                    <a:p>
                      <a:pPr marL="285750" indent="-285750">
                        <a:buFont typeface="Arial" panose="020B0604020202020204" pitchFamily="34" charset="0"/>
                        <a:buChar char="•"/>
                      </a:pPr>
                      <a:r>
                        <a:rPr lang="en-US" sz="1200" dirty="0">
                          <a:solidFill>
                            <a:schemeClr val="bg2">
                              <a:lumMod val="50000"/>
                            </a:schemeClr>
                          </a:solidFill>
                        </a:rPr>
                        <a:t>test voice settings</a:t>
                      </a:r>
                    </a:p>
                    <a:p>
                      <a:pPr marL="285750" indent="-285750">
                        <a:buFont typeface="Arial" panose="020B0604020202020204" pitchFamily="34" charset="0"/>
                        <a:buChar char="•"/>
                      </a:pPr>
                      <a:r>
                        <a:rPr lang="en-US" sz="1200" dirty="0">
                          <a:solidFill>
                            <a:schemeClr val="bg2">
                              <a:lumMod val="50000"/>
                            </a:schemeClr>
                          </a:solidFill>
                        </a:rPr>
                        <a:t>guide on reading dynamic info clearly</a:t>
                      </a:r>
                    </a:p>
                  </a:txBody>
                  <a:tcPr/>
                </a:tc>
                <a:extLst>
                  <a:ext uri="{0D108BD9-81ED-4DB2-BD59-A6C34878D82A}">
                    <a16:rowId xmlns:a16="http://schemas.microsoft.com/office/drawing/2014/main" val="3865858443"/>
                  </a:ext>
                </a:extLst>
              </a:tr>
            </a:tbl>
          </a:graphicData>
        </a:graphic>
      </p:graphicFrame>
      <p:sp>
        <p:nvSpPr>
          <p:cNvPr id="12" name="TextBox 11">
            <a:extLst>
              <a:ext uri="{FF2B5EF4-FFF2-40B4-BE49-F238E27FC236}">
                <a16:creationId xmlns:a16="http://schemas.microsoft.com/office/drawing/2014/main" id="{91174AA2-490A-E350-E671-8BECCBD294A6}"/>
              </a:ext>
            </a:extLst>
          </p:cNvPr>
          <p:cNvSpPr txBox="1"/>
          <p:nvPr/>
        </p:nvSpPr>
        <p:spPr>
          <a:xfrm>
            <a:off x="769730" y="5874026"/>
            <a:ext cx="8622748" cy="646331"/>
          </a:xfrm>
          <a:prstGeom prst="rect">
            <a:avLst/>
          </a:prstGeom>
          <a:noFill/>
        </p:spPr>
        <p:txBody>
          <a:bodyPr wrap="square" rtlCol="0">
            <a:spAutoFit/>
          </a:bodyPr>
          <a:lstStyle/>
          <a:p>
            <a:pPr algn="just"/>
            <a:r>
              <a:rPr lang="en-US" dirty="0">
                <a:solidFill>
                  <a:schemeClr val="bg2"/>
                </a:solidFill>
              </a:rPr>
              <a:t>This schedule shows planned tasks and estimated time per team member for Weeks 3–5, including coding, research, testing, and coordination.</a:t>
            </a:r>
          </a:p>
        </p:txBody>
      </p:sp>
    </p:spTree>
    <p:extLst>
      <p:ext uri="{BB962C8B-B14F-4D97-AF65-F5344CB8AC3E}">
        <p14:creationId xmlns:p14="http://schemas.microsoft.com/office/powerpoint/2010/main" val="86631075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73658FA-EFA0-18D0-48BF-30EC2AD25C04}"/>
              </a:ext>
            </a:extLst>
          </p:cNvPr>
          <p:cNvPicPr>
            <a:picLocks noChangeAspect="1"/>
          </p:cNvPicPr>
          <p:nvPr/>
        </p:nvPicPr>
        <p:blipFill>
          <a:blip r:embed="rId2"/>
          <a:stretch>
            <a:fillRect/>
          </a:stretch>
        </p:blipFill>
        <p:spPr>
          <a:xfrm>
            <a:off x="8031700" y="0"/>
            <a:ext cx="4157440" cy="4571999"/>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2CA7CCDF-794F-4997-71F7-035443E72F81}"/>
              </a:ext>
            </a:extLst>
          </p:cNvPr>
          <p:cNvPicPr>
            <a:picLocks noChangeAspect="1"/>
          </p:cNvPicPr>
          <p:nvPr/>
        </p:nvPicPr>
        <p:blipFill>
          <a:blip r:embed="rId3"/>
          <a:srcRect r="415"/>
          <a:stretch>
            <a:fillRect/>
          </a:stretch>
        </p:blipFill>
        <p:spPr>
          <a:xfrm>
            <a:off x="0" y="-2"/>
            <a:ext cx="4063593" cy="4572001"/>
          </a:xfrm>
          <a:prstGeom prst="rect">
            <a:avLst/>
          </a:prstGeom>
        </p:spPr>
      </p:pic>
      <p:pic>
        <p:nvPicPr>
          <p:cNvPr id="9" name="Picture 8" descr="A screenshot of a black screen&#10;&#10;AI-generated content may be incorrect.">
            <a:extLst>
              <a:ext uri="{FF2B5EF4-FFF2-40B4-BE49-F238E27FC236}">
                <a16:creationId xmlns:a16="http://schemas.microsoft.com/office/drawing/2014/main" id="{3E196630-71F2-5D2A-D355-BFE1315F845C}"/>
              </a:ext>
            </a:extLst>
          </p:cNvPr>
          <p:cNvPicPr>
            <a:picLocks noChangeAspect="1"/>
          </p:cNvPicPr>
          <p:nvPr/>
        </p:nvPicPr>
        <p:blipFill>
          <a:blip r:embed="rId4"/>
          <a:srcRect r="-1" b="5208"/>
          <a:stretch>
            <a:fillRect/>
          </a:stretch>
        </p:blipFill>
        <p:spPr>
          <a:xfrm>
            <a:off x="4064816" y="-2"/>
            <a:ext cx="4063593" cy="4572001"/>
          </a:xfrm>
          <a:prstGeom prst="rect">
            <a:avLst/>
          </a:prstGeom>
        </p:spPr>
      </p:pic>
      <p:sp>
        <p:nvSpPr>
          <p:cNvPr id="2" name="Title 1">
            <a:extLst>
              <a:ext uri="{FF2B5EF4-FFF2-40B4-BE49-F238E27FC236}">
                <a16:creationId xmlns:a16="http://schemas.microsoft.com/office/drawing/2014/main" id="{42B9C6C6-FCFF-6711-E636-D5A0FF146A27}"/>
              </a:ext>
            </a:extLst>
          </p:cNvPr>
          <p:cNvSpPr>
            <a:spLocks noGrp="1"/>
          </p:cNvSpPr>
          <p:nvPr>
            <p:ph type="title"/>
          </p:nvPr>
        </p:nvSpPr>
        <p:spPr>
          <a:xfrm>
            <a:off x="1600200" y="3753530"/>
            <a:ext cx="8991600" cy="1044612"/>
          </a:xfrm>
          <a:prstGeom prst="ellipse">
            <a:avLst/>
          </a:prstGeom>
        </p:spPr>
        <p:style>
          <a:lnRef idx="1">
            <a:schemeClr val="accent3"/>
          </a:lnRef>
          <a:fillRef idx="2">
            <a:schemeClr val="accent3"/>
          </a:fillRef>
          <a:effectRef idx="1">
            <a:schemeClr val="accent3"/>
          </a:effectRef>
          <a:fontRef idx="minor">
            <a:schemeClr val="dk1"/>
          </a:fontRef>
        </p:style>
        <p:txBody>
          <a:bodyPr vert="horz" lIns="274320" tIns="182880" rIns="274320" bIns="182880" rtlCol="0" anchor="ctr" anchorCtr="1">
            <a:noAutofit/>
          </a:bodyPr>
          <a:lstStyle/>
          <a:p>
            <a:r>
              <a:rPr lang="en-US" sz="3200" b="1" cap="none" spc="0" dirty="0">
                <a:ln w="13462">
                  <a:solidFill>
                    <a:schemeClr val="bg2"/>
                  </a:solidFill>
                  <a:prstDash val="solid"/>
                </a:ln>
                <a:solidFill>
                  <a:schemeClr val="bg2">
                    <a:lumMod val="50000"/>
                  </a:schemeClr>
                </a:solidFill>
                <a:effectLst>
                  <a:glow rad="228600">
                    <a:schemeClr val="accent1">
                      <a:satMod val="175000"/>
                      <a:alpha val="40000"/>
                    </a:schemeClr>
                  </a:glow>
                  <a:outerShdw dist="38100" dir="2700000" algn="bl" rotWithShape="0">
                    <a:schemeClr val="accent5"/>
                  </a:outerShdw>
                </a:effectLst>
              </a:rPr>
              <a:t>TIMELINE ROADMAP</a:t>
            </a:r>
            <a:br>
              <a:rPr lang="en-US" sz="3200" b="1" cap="none" spc="0" dirty="0">
                <a:ln w="13462">
                  <a:solidFill>
                    <a:schemeClr val="bg2"/>
                  </a:solidFill>
                  <a:prstDash val="solid"/>
                </a:ln>
                <a:solidFill>
                  <a:schemeClr val="bg2">
                    <a:lumMod val="50000"/>
                  </a:schemeClr>
                </a:solidFill>
                <a:effectLst>
                  <a:glow rad="228600">
                    <a:schemeClr val="accent1">
                      <a:satMod val="175000"/>
                      <a:alpha val="40000"/>
                    </a:schemeClr>
                  </a:glow>
                  <a:outerShdw dist="38100" dir="2700000" algn="bl" rotWithShape="0">
                    <a:schemeClr val="accent5"/>
                  </a:outerShdw>
                </a:effectLst>
              </a:rPr>
            </a:br>
            <a:r>
              <a:rPr lang="en-US" sz="3200" b="1" cap="none" spc="0" dirty="0">
                <a:ln w="13462">
                  <a:solidFill>
                    <a:schemeClr val="bg2"/>
                  </a:solidFill>
                  <a:prstDash val="solid"/>
                </a:ln>
                <a:solidFill>
                  <a:schemeClr val="bg2">
                    <a:lumMod val="50000"/>
                  </a:schemeClr>
                </a:solidFill>
                <a:effectLst>
                  <a:glow rad="228600">
                    <a:schemeClr val="accent1">
                      <a:satMod val="175000"/>
                      <a:alpha val="40000"/>
                    </a:schemeClr>
                  </a:glow>
                  <a:outerShdw dist="38100" dir="2700000" algn="bl" rotWithShape="0">
                    <a:schemeClr val="accent5"/>
                  </a:outerShdw>
                </a:effectLst>
              </a:rPr>
              <a:t>WEEKS 1-3</a:t>
            </a:r>
          </a:p>
        </p:txBody>
      </p:sp>
      <p:sp>
        <p:nvSpPr>
          <p:cNvPr id="15" name="Rectangle: Folded Corner 14">
            <a:extLst>
              <a:ext uri="{FF2B5EF4-FFF2-40B4-BE49-F238E27FC236}">
                <a16:creationId xmlns:a16="http://schemas.microsoft.com/office/drawing/2014/main" id="{1FDD77F8-9079-3A98-43AC-0C4D06EBFE60}"/>
              </a:ext>
            </a:extLst>
          </p:cNvPr>
          <p:cNvSpPr/>
          <p:nvPr/>
        </p:nvSpPr>
        <p:spPr>
          <a:xfrm>
            <a:off x="10205884" y="1229031"/>
            <a:ext cx="1986116" cy="1799303"/>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Commits on Sept 16, (Week II1)</a:t>
            </a:r>
          </a:p>
          <a:p>
            <a:pPr algn="ctr"/>
            <a:endParaRPr lang="en-US" sz="1200" b="1" dirty="0"/>
          </a:p>
          <a:p>
            <a:r>
              <a:rPr lang="en-US" sz="1300" dirty="0"/>
              <a:t>Already implementing API, learning how to debug, adding features we learned in previous courses or from research.</a:t>
            </a:r>
          </a:p>
        </p:txBody>
      </p:sp>
      <p:sp>
        <p:nvSpPr>
          <p:cNvPr id="16" name="Rectangle: Folded Corner 15">
            <a:extLst>
              <a:ext uri="{FF2B5EF4-FFF2-40B4-BE49-F238E27FC236}">
                <a16:creationId xmlns:a16="http://schemas.microsoft.com/office/drawing/2014/main" id="{0D05E558-79E0-BEDE-96C1-67074FC2FD50}"/>
              </a:ext>
            </a:extLst>
          </p:cNvPr>
          <p:cNvSpPr/>
          <p:nvPr/>
        </p:nvSpPr>
        <p:spPr>
          <a:xfrm>
            <a:off x="6531490" y="1229032"/>
            <a:ext cx="1644033" cy="1799303"/>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Commits on Sept 8,</a:t>
            </a:r>
          </a:p>
          <a:p>
            <a:pPr algn="ctr"/>
            <a:r>
              <a:rPr lang="en-US" sz="1200" b="1" dirty="0"/>
              <a:t>(Week I1)</a:t>
            </a:r>
          </a:p>
          <a:p>
            <a:endParaRPr lang="en-US" sz="1200" dirty="0"/>
          </a:p>
          <a:p>
            <a:r>
              <a:rPr lang="en-US" sz="1300" dirty="0"/>
              <a:t>Learning to set up basic pages, working directories, potentially needed files</a:t>
            </a:r>
          </a:p>
        </p:txBody>
      </p:sp>
      <p:sp>
        <p:nvSpPr>
          <p:cNvPr id="17" name="Rectangle: Folded Corner 16">
            <a:extLst>
              <a:ext uri="{FF2B5EF4-FFF2-40B4-BE49-F238E27FC236}">
                <a16:creationId xmlns:a16="http://schemas.microsoft.com/office/drawing/2014/main" id="{C504BD29-DCFC-1074-E56A-8376B4D7D925}"/>
              </a:ext>
            </a:extLst>
          </p:cNvPr>
          <p:cNvSpPr/>
          <p:nvPr/>
        </p:nvSpPr>
        <p:spPr>
          <a:xfrm>
            <a:off x="2467897" y="1229032"/>
            <a:ext cx="1595696" cy="1799303"/>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Commits on Aug 27, 2025   (Week 1)</a:t>
            </a:r>
          </a:p>
          <a:p>
            <a:endParaRPr lang="en-US" sz="1200" dirty="0"/>
          </a:p>
          <a:p>
            <a:r>
              <a:rPr lang="en-US" sz="1300" dirty="0"/>
              <a:t>First meeting:</a:t>
            </a:r>
          </a:p>
          <a:p>
            <a:r>
              <a:rPr lang="en-US" sz="1300" dirty="0"/>
              <a:t>Figuring out GitHub as collaboration together.</a:t>
            </a:r>
          </a:p>
        </p:txBody>
      </p:sp>
      <p:sp>
        <p:nvSpPr>
          <p:cNvPr id="24" name="TextBox 23">
            <a:extLst>
              <a:ext uri="{FF2B5EF4-FFF2-40B4-BE49-F238E27FC236}">
                <a16:creationId xmlns:a16="http://schemas.microsoft.com/office/drawing/2014/main" id="{4C14711C-DA4F-3885-F817-BBEB7F913BB0}"/>
              </a:ext>
            </a:extLst>
          </p:cNvPr>
          <p:cNvSpPr txBox="1"/>
          <p:nvPr/>
        </p:nvSpPr>
        <p:spPr>
          <a:xfrm>
            <a:off x="0" y="4857452"/>
            <a:ext cx="12192000" cy="2000548"/>
          </a:xfrm>
          <a:prstGeom prst="rect">
            <a:avLst/>
          </a:prstGeom>
          <a:effectLst>
            <a:glow rad="2286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400" b="1" dirty="0">
                <a:ln w="0"/>
                <a:solidFill>
                  <a:schemeClr val="bg2">
                    <a:lumMod val="25000"/>
                  </a:schemeClr>
                </a:solidFill>
              </a:rPr>
              <a:t>Why these weeks matter?</a:t>
            </a:r>
          </a:p>
          <a:p>
            <a:pPr algn="just"/>
            <a:r>
              <a:rPr lang="en-US" sz="2000" b="1" dirty="0">
                <a:ln w="0"/>
                <a:solidFill>
                  <a:schemeClr val="bg2">
                    <a:lumMod val="90000"/>
                  </a:schemeClr>
                </a:solidFill>
                <a:effectLst>
                  <a:outerShdw blurRad="38100" dist="19050" dir="2700000" algn="tl" rotWithShape="0">
                    <a:schemeClr val="dk1">
                      <a:alpha val="40000"/>
                    </a:schemeClr>
                  </a:outerShdw>
                </a:effectLst>
              </a:rPr>
              <a:t>In just three weeks, our team went from zero to building a working app.</a:t>
            </a:r>
            <a:r>
              <a:rPr lang="en-US" sz="2000" dirty="0">
                <a:ln w="0"/>
                <a:solidFill>
                  <a:schemeClr val="bg2">
                    <a:lumMod val="90000"/>
                  </a:schemeClr>
                </a:solidFill>
                <a:effectLst>
                  <a:outerShdw blurRad="38100" dist="19050" dir="2700000" algn="tl" rotWithShape="0">
                    <a:schemeClr val="dk1">
                      <a:alpha val="40000"/>
                    </a:schemeClr>
                  </a:outerShdw>
                </a:effectLst>
              </a:rPr>
              <a:t> </a:t>
            </a:r>
            <a:r>
              <a:rPr lang="en-US" sz="2000" b="1" dirty="0">
                <a:ln w="0"/>
                <a:solidFill>
                  <a:schemeClr val="bg2">
                    <a:lumMod val="25000"/>
                  </a:schemeClr>
                </a:solidFill>
                <a:effectLst>
                  <a:outerShdw blurRad="38100" dist="19050" dir="2700000" algn="tl" rotWithShape="0">
                    <a:schemeClr val="dk1">
                      <a:alpha val="40000"/>
                    </a:schemeClr>
                  </a:outerShdw>
                </a:effectLst>
              </a:rPr>
              <a:t>Week 1</a:t>
            </a:r>
            <a:r>
              <a:rPr lang="en-US" sz="2000" dirty="0">
                <a:ln w="0"/>
                <a:solidFill>
                  <a:schemeClr val="bg2">
                    <a:lumMod val="90000"/>
                  </a:schemeClr>
                </a:solidFill>
                <a:effectLst>
                  <a:outerShdw blurRad="38100" dist="19050" dir="2700000" algn="tl" rotWithShape="0">
                    <a:schemeClr val="dk1">
                      <a:alpha val="40000"/>
                    </a:schemeClr>
                  </a:outerShdw>
                </a:effectLst>
              </a:rPr>
              <a:t> was all about figuring out GitHub and finding our rhythm. </a:t>
            </a:r>
            <a:r>
              <a:rPr lang="en-US" sz="2000" b="1" dirty="0">
                <a:ln w="0"/>
                <a:solidFill>
                  <a:schemeClr val="bg2">
                    <a:lumMod val="25000"/>
                  </a:schemeClr>
                </a:solidFill>
                <a:effectLst>
                  <a:outerShdw blurRad="38100" dist="19050" dir="2700000" algn="tl" rotWithShape="0">
                    <a:schemeClr val="dk1">
                      <a:alpha val="40000"/>
                    </a:schemeClr>
                  </a:outerShdw>
                </a:effectLst>
              </a:rPr>
              <a:t>Week 2</a:t>
            </a:r>
            <a:r>
              <a:rPr lang="en-US" sz="2000" dirty="0">
                <a:ln w="0"/>
                <a:solidFill>
                  <a:schemeClr val="bg2">
                    <a:lumMod val="90000"/>
                  </a:schemeClr>
                </a:solidFill>
                <a:effectLst>
                  <a:outerShdw blurRad="38100" dist="19050" dir="2700000" algn="tl" rotWithShape="0">
                    <a:schemeClr val="dk1">
                      <a:alpha val="40000"/>
                    </a:schemeClr>
                  </a:outerShdw>
                </a:effectLst>
              </a:rPr>
              <a:t>, we laid the foundation—setting up files, doing research, and planning how to turn ideas into code. By </a:t>
            </a:r>
            <a:r>
              <a:rPr lang="en-US" sz="2000" b="1" dirty="0">
                <a:ln w="0"/>
                <a:solidFill>
                  <a:schemeClr val="bg2">
                    <a:lumMod val="25000"/>
                  </a:schemeClr>
                </a:solidFill>
                <a:effectLst>
                  <a:outerShdw blurRad="38100" dist="19050" dir="2700000" algn="tl" rotWithShape="0">
                    <a:schemeClr val="dk1">
                      <a:alpha val="40000"/>
                    </a:schemeClr>
                  </a:outerShdw>
                </a:effectLst>
              </a:rPr>
              <a:t>Week 3</a:t>
            </a:r>
            <a:r>
              <a:rPr lang="en-US" sz="2000" dirty="0">
                <a:ln w="0"/>
                <a:solidFill>
                  <a:schemeClr val="bg2">
                    <a:lumMod val="90000"/>
                  </a:schemeClr>
                </a:solidFill>
                <a:effectLst>
                  <a:outerShdw blurRad="38100" dist="19050" dir="2700000" algn="tl" rotWithShape="0">
                    <a:schemeClr val="dk1">
                      <a:alpha val="40000"/>
                    </a:schemeClr>
                  </a:outerShdw>
                </a:effectLst>
              </a:rPr>
              <a:t>, we made it real: a progressive web app with live weather data. </a:t>
            </a:r>
          </a:p>
          <a:p>
            <a:pPr algn="just"/>
            <a:r>
              <a:rPr lang="en-US" sz="2000" b="1" i="1" dirty="0">
                <a:ln w="0"/>
                <a:solidFill>
                  <a:schemeClr val="bg2">
                    <a:lumMod val="90000"/>
                  </a:schemeClr>
                </a:solidFill>
                <a:effectLst>
                  <a:outerShdw blurRad="38100" dist="19050" dir="2700000" algn="tl" rotWithShape="0">
                    <a:schemeClr val="dk1">
                      <a:alpha val="40000"/>
                    </a:schemeClr>
                  </a:outerShdw>
                </a:effectLst>
              </a:rPr>
              <a:t>These weeks show more than progress—they show how teamwork, open communication, and persistence can turn beginners into a team capable of creating something functional and meaningful.</a:t>
            </a:r>
          </a:p>
        </p:txBody>
      </p:sp>
    </p:spTree>
    <p:extLst>
      <p:ext uri="{BB962C8B-B14F-4D97-AF65-F5344CB8AC3E}">
        <p14:creationId xmlns:p14="http://schemas.microsoft.com/office/powerpoint/2010/main" val="174482837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1F1B387-6B9C-6A94-E228-C74F0EA46E3C}"/>
              </a:ext>
            </a:extLst>
          </p:cNvPr>
          <p:cNvPicPr>
            <a:picLocks noChangeAspect="1"/>
          </p:cNvPicPr>
          <p:nvPr/>
        </p:nvPicPr>
        <p:blipFill>
          <a:blip r:embed="rId3"/>
          <a:srcRect r="39391" b="-2"/>
          <a:stretch>
            <a:fillRect/>
          </a:stretch>
        </p:blipFill>
        <p:spPr>
          <a:xfrm>
            <a:off x="999006" y="269648"/>
            <a:ext cx="4957847" cy="5378449"/>
          </a:xfrm>
          <a:prstGeom prst="rect">
            <a:avLst/>
          </a:prstGeom>
        </p:spPr>
      </p:pic>
      <p:pic>
        <p:nvPicPr>
          <p:cNvPr id="5" name="Picture 4" descr="A screenshot of a weather application&#10;&#10;AI-generated content may be incorrect.">
            <a:extLst>
              <a:ext uri="{FF2B5EF4-FFF2-40B4-BE49-F238E27FC236}">
                <a16:creationId xmlns:a16="http://schemas.microsoft.com/office/drawing/2014/main" id="{6F48A6F5-384F-6C90-A737-A67E40305643}"/>
              </a:ext>
            </a:extLst>
          </p:cNvPr>
          <p:cNvPicPr>
            <a:picLocks noChangeAspect="1"/>
          </p:cNvPicPr>
          <p:nvPr/>
        </p:nvPicPr>
        <p:blipFill>
          <a:blip r:embed="rId4"/>
          <a:srcRect l="17467" r="12706"/>
          <a:stretch>
            <a:fillRect/>
          </a:stretch>
        </p:blipFill>
        <p:spPr>
          <a:xfrm>
            <a:off x="6235148" y="269647"/>
            <a:ext cx="4957847" cy="5378450"/>
          </a:xfrm>
          <a:prstGeom prst="rect">
            <a:avLst/>
          </a:prstGeom>
        </p:spPr>
      </p:pic>
      <p:sp>
        <p:nvSpPr>
          <p:cNvPr id="6" name="Rectangle 5">
            <a:extLst>
              <a:ext uri="{FF2B5EF4-FFF2-40B4-BE49-F238E27FC236}">
                <a16:creationId xmlns:a16="http://schemas.microsoft.com/office/drawing/2014/main" id="{57E73D97-9F9E-3B7F-CC20-5C1381639036}"/>
              </a:ext>
            </a:extLst>
          </p:cNvPr>
          <p:cNvSpPr/>
          <p:nvPr/>
        </p:nvSpPr>
        <p:spPr>
          <a:xfrm>
            <a:off x="223238" y="5227982"/>
            <a:ext cx="11745523" cy="8402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defTabSz="914400">
              <a:lnSpc>
                <a:spcPct val="90000"/>
              </a:lnSpc>
              <a:spcBef>
                <a:spcPct val="0"/>
              </a:spcBef>
              <a:spcAft>
                <a:spcPts val="600"/>
              </a:spcAft>
            </a:pPr>
            <a:r>
              <a:rPr lang="en-US" sz="5400" b="1" cap="all" spc="200" dirty="0">
                <a:ln/>
                <a:solidFill>
                  <a:schemeClr val="bg2">
                    <a:lumMod val="25000"/>
                  </a:schemeClr>
                </a:solidFill>
                <a:effectLst>
                  <a:glow rad="228600">
                    <a:schemeClr val="accent3">
                      <a:satMod val="175000"/>
                      <a:alpha val="40000"/>
                    </a:schemeClr>
                  </a:glow>
                </a:effectLst>
              </a:rPr>
              <a:t>Early Designs – Home Page</a:t>
            </a:r>
          </a:p>
        </p:txBody>
      </p:sp>
      <p:sp>
        <p:nvSpPr>
          <p:cNvPr id="7" name="TextBox 6">
            <a:extLst>
              <a:ext uri="{FF2B5EF4-FFF2-40B4-BE49-F238E27FC236}">
                <a16:creationId xmlns:a16="http://schemas.microsoft.com/office/drawing/2014/main" id="{DA836BB6-4A5F-2B44-BA9B-C4C8BD56E701}"/>
              </a:ext>
            </a:extLst>
          </p:cNvPr>
          <p:cNvSpPr txBox="1"/>
          <p:nvPr/>
        </p:nvSpPr>
        <p:spPr>
          <a:xfrm>
            <a:off x="1061831" y="5869429"/>
            <a:ext cx="9790044" cy="830997"/>
          </a:xfrm>
          <a:prstGeom prst="rect">
            <a:avLst/>
          </a:prstGeom>
          <a:noFill/>
        </p:spPr>
        <p:txBody>
          <a:bodyPr wrap="square" rtlCol="0">
            <a:spAutoFit/>
          </a:bodyPr>
          <a:lstStyle/>
          <a:p>
            <a:pPr algn="ctr"/>
            <a:r>
              <a:rPr lang="en-US" sz="2400" b="1" dirty="0">
                <a:solidFill>
                  <a:schemeClr val="bg2">
                    <a:lumMod val="25000"/>
                  </a:schemeClr>
                </a:solidFill>
              </a:rPr>
              <a:t>Early vs. Current:</a:t>
            </a:r>
            <a:r>
              <a:rPr lang="en-US" sz="2400" dirty="0">
                <a:solidFill>
                  <a:schemeClr val="bg2">
                    <a:lumMod val="25000"/>
                  </a:schemeClr>
                </a:solidFill>
              </a:rPr>
              <a:t> Started with basic layout and buttons; now improved navigation and responsive design.</a:t>
            </a:r>
            <a:endParaRPr lang="en-US" sz="2400" b="1" cap="all" spc="200" dirty="0">
              <a:ln/>
              <a:solidFill>
                <a:schemeClr val="bg2">
                  <a:lumMod val="25000"/>
                </a:schemeClr>
              </a:solidFill>
            </a:endParaRPr>
          </a:p>
        </p:txBody>
      </p:sp>
    </p:spTree>
    <p:extLst>
      <p:ext uri="{BB962C8B-B14F-4D97-AF65-F5344CB8AC3E}">
        <p14:creationId xmlns:p14="http://schemas.microsoft.com/office/powerpoint/2010/main" val="32179977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E8850D02-20BE-A88F-4B8E-A72FA12D161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BC2BFD7-F414-422E-2C9C-32FFC61B1A05}"/>
              </a:ext>
            </a:extLst>
          </p:cNvPr>
          <p:cNvSpPr/>
          <p:nvPr/>
        </p:nvSpPr>
        <p:spPr>
          <a:xfrm>
            <a:off x="226277" y="277054"/>
            <a:ext cx="5659190" cy="1645920"/>
          </a:xfrm>
          <a:prstGeom prst="rect">
            <a:avLst/>
          </a:prstGeom>
        </p:spPr>
        <p:txBody>
          <a:bodyPr vert="horz" lIns="274320" tIns="182880" rIns="274320" bIns="182880" rtlCol="0" anchor="ctr" anchorCtr="1">
            <a:normAutofit/>
            <a:scene3d>
              <a:camera prst="orthographicFront"/>
              <a:lightRig rig="harsh" dir="t"/>
            </a:scene3d>
            <a:sp3d extrusionH="57150" prstMaterial="matte">
              <a:bevelT w="63500" h="12700" prst="angle"/>
              <a:contourClr>
                <a:schemeClr val="bg1">
                  <a:lumMod val="65000"/>
                </a:schemeClr>
              </a:contourClr>
            </a:sp3d>
          </a:bodyPr>
          <a:lstStyle/>
          <a:p>
            <a:pPr algn="ctr" defTabSz="914400">
              <a:lnSpc>
                <a:spcPct val="90000"/>
              </a:lnSpc>
              <a:spcBef>
                <a:spcPct val="0"/>
              </a:spcBef>
              <a:spcAft>
                <a:spcPts val="600"/>
              </a:spcAft>
            </a:pPr>
            <a:r>
              <a:rPr lang="en-US" sz="3200" b="1" cap="all" spc="200" dirty="0">
                <a:ln/>
                <a:solidFill>
                  <a:srgbClr val="262626"/>
                </a:solidFill>
                <a:effectLst>
                  <a:glow rad="228600">
                    <a:schemeClr val="accent3">
                      <a:satMod val="175000"/>
                      <a:alpha val="40000"/>
                    </a:schemeClr>
                  </a:glow>
                </a:effectLst>
                <a:latin typeface="+mj-lt"/>
                <a:ea typeface="+mj-ea"/>
                <a:cs typeface="+mj-cs"/>
              </a:rPr>
              <a:t>FINAL Design – Home Page</a:t>
            </a:r>
          </a:p>
        </p:txBody>
      </p:sp>
      <p:pic>
        <p:nvPicPr>
          <p:cNvPr id="4" name="Picture 3">
            <a:extLst>
              <a:ext uri="{FF2B5EF4-FFF2-40B4-BE49-F238E27FC236}">
                <a16:creationId xmlns:a16="http://schemas.microsoft.com/office/drawing/2014/main" id="{29FFC5B7-C60E-07BA-2939-C2C31F65E586}"/>
              </a:ext>
            </a:extLst>
          </p:cNvPr>
          <p:cNvPicPr>
            <a:picLocks noChangeAspect="1"/>
          </p:cNvPicPr>
          <p:nvPr/>
        </p:nvPicPr>
        <p:blipFill>
          <a:blip r:embed="rId3"/>
          <a:srcRect l="11315" r="10563" b="-2"/>
          <a:stretch>
            <a:fillRect/>
          </a:stretch>
        </p:blipFill>
        <p:spPr>
          <a:xfrm>
            <a:off x="5987142" y="10"/>
            <a:ext cx="6204857" cy="3433472"/>
          </a:xfrm>
          <a:prstGeom prst="rect">
            <a:avLst/>
          </a:prstGeom>
        </p:spPr>
      </p:pic>
      <p:pic>
        <p:nvPicPr>
          <p:cNvPr id="9" name="Picture 8">
            <a:extLst>
              <a:ext uri="{FF2B5EF4-FFF2-40B4-BE49-F238E27FC236}">
                <a16:creationId xmlns:a16="http://schemas.microsoft.com/office/drawing/2014/main" id="{1338BFC1-5884-68A9-11A1-CEB083544BE6}"/>
              </a:ext>
            </a:extLst>
          </p:cNvPr>
          <p:cNvPicPr>
            <a:picLocks noChangeAspect="1"/>
          </p:cNvPicPr>
          <p:nvPr/>
        </p:nvPicPr>
        <p:blipFill>
          <a:blip r:embed="rId4"/>
          <a:srcRect l="14878" r="13962" b="-1"/>
          <a:stretch>
            <a:fillRect/>
          </a:stretch>
        </p:blipFill>
        <p:spPr>
          <a:xfrm>
            <a:off x="5987143" y="3433483"/>
            <a:ext cx="6204857" cy="3424518"/>
          </a:xfrm>
          <a:prstGeom prst="rect">
            <a:avLst/>
          </a:prstGeom>
        </p:spPr>
      </p:pic>
      <p:sp>
        <p:nvSpPr>
          <p:cNvPr id="11" name="TextBox 10">
            <a:extLst>
              <a:ext uri="{FF2B5EF4-FFF2-40B4-BE49-F238E27FC236}">
                <a16:creationId xmlns:a16="http://schemas.microsoft.com/office/drawing/2014/main" id="{AB1E5EC1-79EC-2461-A901-872C5939D82C}"/>
              </a:ext>
            </a:extLst>
          </p:cNvPr>
          <p:cNvSpPr txBox="1"/>
          <p:nvPr/>
        </p:nvSpPr>
        <p:spPr>
          <a:xfrm>
            <a:off x="226277" y="1922974"/>
            <a:ext cx="5542225" cy="4278094"/>
          </a:xfrm>
          <a:prstGeom prst="rect">
            <a:avLst/>
          </a:prstGeom>
          <a:solidFill>
            <a:schemeClr val="bg2"/>
          </a:solidFill>
          <a:effectLst>
            <a:glow rad="228600">
              <a:schemeClr val="accent3">
                <a:satMod val="175000"/>
                <a:alpha val="40000"/>
              </a:schemeClr>
            </a:glow>
            <a:outerShdw blurRad="55880" dist="15240" dir="5400000" algn="ctr" rotWithShape="0">
              <a:srgbClr val="000000">
                <a:alpha val="45000"/>
              </a:srgbClr>
            </a:outerShdw>
          </a:effectLst>
        </p:spPr>
        <p:style>
          <a:lnRef idx="0">
            <a:schemeClr val="accent3"/>
          </a:lnRef>
          <a:fillRef idx="3">
            <a:schemeClr val="accent3"/>
          </a:fillRef>
          <a:effectRef idx="3">
            <a:schemeClr val="accent3"/>
          </a:effectRef>
          <a:fontRef idx="minor">
            <a:schemeClr val="lt1"/>
          </a:fontRef>
        </p:style>
        <p:txBody>
          <a:bodyPr wrap="square">
            <a:spAutoFit/>
          </a:bodyPr>
          <a:lstStyle/>
          <a:p>
            <a:pPr algn="just"/>
            <a:r>
              <a:rPr lang="en-US" sz="1600" dirty="0">
                <a:solidFill>
                  <a:schemeClr val="bg2">
                    <a:lumMod val="25000"/>
                  </a:schemeClr>
                </a:solidFill>
                <a:cs typeface="Aharoni" panose="020F0502020204030204" pitchFamily="2" charset="-79"/>
              </a:rPr>
              <a:t>Our final home page design embraces a futuristic, modern, and minimal aesthetic that prioritizes both usability and accessibility. </a:t>
            </a:r>
          </a:p>
          <a:p>
            <a:pPr algn="just"/>
            <a:endParaRPr lang="en-US" sz="1600" dirty="0">
              <a:solidFill>
                <a:schemeClr val="bg2">
                  <a:lumMod val="25000"/>
                </a:schemeClr>
              </a:solidFill>
              <a:cs typeface="Aharoni" panose="020F0502020204030204" pitchFamily="2" charset="-79"/>
            </a:endParaRPr>
          </a:p>
          <a:p>
            <a:pPr algn="just"/>
            <a:r>
              <a:rPr lang="en-US" sz="1600" dirty="0">
                <a:solidFill>
                  <a:schemeClr val="bg2">
                    <a:lumMod val="25000"/>
                  </a:schemeClr>
                </a:solidFill>
                <a:cs typeface="Aharoni" panose="020F0502020204030204" pitchFamily="2" charset="-79"/>
              </a:rPr>
              <a:t>The layout is simple and intuitive, with large, clearly labeled buttons and high-contrast text to support users who rely on screen readers or voice commands. </a:t>
            </a:r>
          </a:p>
          <a:p>
            <a:pPr algn="just"/>
            <a:endParaRPr lang="en-US" sz="1600" dirty="0">
              <a:solidFill>
                <a:schemeClr val="bg2">
                  <a:lumMod val="25000"/>
                </a:schemeClr>
              </a:solidFill>
              <a:cs typeface="Aharoni" panose="020F0502020204030204" pitchFamily="2" charset="-79"/>
            </a:endParaRPr>
          </a:p>
          <a:p>
            <a:pPr algn="just"/>
            <a:r>
              <a:rPr lang="en-US" sz="1600" dirty="0">
                <a:solidFill>
                  <a:schemeClr val="bg2">
                    <a:lumMod val="25000"/>
                  </a:schemeClr>
                </a:solidFill>
                <a:cs typeface="Aharoni" panose="020F0502020204030204" pitchFamily="2" charset="-79"/>
              </a:rPr>
              <a:t>By emphasizing a clean visual hierarchy, users can quickly access current weather, forecasts, and settings without distraction. </a:t>
            </a:r>
          </a:p>
          <a:p>
            <a:pPr algn="just"/>
            <a:endParaRPr lang="en-US" sz="1600" dirty="0">
              <a:solidFill>
                <a:schemeClr val="bg2">
                  <a:lumMod val="25000"/>
                </a:schemeClr>
              </a:solidFill>
              <a:cs typeface="Aharoni" panose="020F0502020204030204" pitchFamily="2" charset="-79"/>
            </a:endParaRPr>
          </a:p>
          <a:p>
            <a:pPr algn="just"/>
            <a:r>
              <a:rPr lang="en-US" sz="1600" dirty="0">
                <a:solidFill>
                  <a:schemeClr val="bg2">
                    <a:lumMod val="25000"/>
                  </a:schemeClr>
                </a:solidFill>
                <a:cs typeface="Aharoni" panose="020F0502020204030204" pitchFamily="2" charset="-79"/>
              </a:rPr>
              <a:t>The prominent voice command feature reinforces the hands-free experience at the core of </a:t>
            </a:r>
            <a:r>
              <a:rPr lang="en-US" sz="1600" dirty="0" err="1">
                <a:solidFill>
                  <a:schemeClr val="bg2">
                    <a:lumMod val="25000"/>
                  </a:schemeClr>
                </a:solidFill>
                <a:cs typeface="Aharoni" panose="020F0502020204030204" pitchFamily="2" charset="-79"/>
              </a:rPr>
              <a:t>WeatherEase</a:t>
            </a:r>
            <a:r>
              <a:rPr lang="en-US" sz="1600" dirty="0">
                <a:solidFill>
                  <a:schemeClr val="bg2">
                    <a:lumMod val="25000"/>
                  </a:schemeClr>
                </a:solidFill>
                <a:cs typeface="Aharoni" panose="020F0502020204030204" pitchFamily="2" charset="-79"/>
              </a:rPr>
              <a:t>, while subtle animations and smooth transitions give the interface a polished, modern feel. </a:t>
            </a:r>
          </a:p>
          <a:p>
            <a:pPr algn="just"/>
            <a:endParaRPr lang="en-US" sz="1600" dirty="0">
              <a:solidFill>
                <a:schemeClr val="bg2">
                  <a:lumMod val="25000"/>
                </a:schemeClr>
              </a:solidFill>
              <a:cs typeface="Aharoni" panose="020F0502020204030204" pitchFamily="2" charset="-79"/>
            </a:endParaRPr>
          </a:p>
          <a:p>
            <a:pPr algn="just"/>
            <a:r>
              <a:rPr lang="en-US" sz="1600" dirty="0">
                <a:solidFill>
                  <a:schemeClr val="bg2">
                    <a:lumMod val="25000"/>
                  </a:schemeClr>
                </a:solidFill>
                <a:cs typeface="Aharoni" panose="020F0502020204030204" pitchFamily="2" charset="-79"/>
              </a:rPr>
              <a:t>Every design choice was guided by the principle of inclusive, user-focused interaction, ensuring that all users, regardless of visual ability, can navigate and engage with the app effortlessly.</a:t>
            </a:r>
          </a:p>
        </p:txBody>
      </p:sp>
    </p:spTree>
    <p:extLst>
      <p:ext uri="{BB962C8B-B14F-4D97-AF65-F5344CB8AC3E}">
        <p14:creationId xmlns:p14="http://schemas.microsoft.com/office/powerpoint/2010/main" val="13534873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a:extLst>
            <a:ext uri="{FF2B5EF4-FFF2-40B4-BE49-F238E27FC236}">
              <a16:creationId xmlns:a16="http://schemas.microsoft.com/office/drawing/2014/main" id="{32EBBBEC-E71D-C37D-36C2-C540EE1B269A}"/>
            </a:ext>
          </a:extLst>
        </p:cNvPr>
        <p:cNvGrpSpPr/>
        <p:nvPr/>
      </p:nvGrpSpPr>
      <p:grpSpPr>
        <a:xfrm>
          <a:off x="0" y="0"/>
          <a:ext cx="0" cy="0"/>
          <a:chOff x="0" y="0"/>
          <a:chExt cx="0" cy="0"/>
        </a:xfrm>
      </p:grpSpPr>
      <p:pic>
        <p:nvPicPr>
          <p:cNvPr id="9" name="Picture 8" descr="A screenshot of a weather forecast&#10;&#10;AI-generated content may be incorrect.">
            <a:extLst>
              <a:ext uri="{FF2B5EF4-FFF2-40B4-BE49-F238E27FC236}">
                <a16:creationId xmlns:a16="http://schemas.microsoft.com/office/drawing/2014/main" id="{91984E65-3C1A-ED6E-14DB-2757FAF11CDD}"/>
              </a:ext>
            </a:extLst>
          </p:cNvPr>
          <p:cNvPicPr>
            <a:picLocks noChangeAspect="1"/>
          </p:cNvPicPr>
          <p:nvPr/>
        </p:nvPicPr>
        <p:blipFill>
          <a:blip r:embed="rId3"/>
          <a:stretch>
            <a:fillRect/>
          </a:stretch>
        </p:blipFill>
        <p:spPr>
          <a:xfrm>
            <a:off x="5956853" y="148341"/>
            <a:ext cx="5267740" cy="5079641"/>
          </a:xfrm>
          <a:prstGeom prst="rect">
            <a:avLst/>
          </a:prstGeom>
        </p:spPr>
      </p:pic>
      <p:pic>
        <p:nvPicPr>
          <p:cNvPr id="11" name="Picture 10">
            <a:extLst>
              <a:ext uri="{FF2B5EF4-FFF2-40B4-BE49-F238E27FC236}">
                <a16:creationId xmlns:a16="http://schemas.microsoft.com/office/drawing/2014/main" id="{E1DB26E8-6009-084A-E232-F104F89C412B}"/>
              </a:ext>
            </a:extLst>
          </p:cNvPr>
          <p:cNvPicPr>
            <a:picLocks noChangeAspect="1"/>
          </p:cNvPicPr>
          <p:nvPr/>
        </p:nvPicPr>
        <p:blipFill>
          <a:blip r:embed="rId4"/>
          <a:srcRect r="9434"/>
          <a:stretch>
            <a:fillRect/>
          </a:stretch>
        </p:blipFill>
        <p:spPr>
          <a:xfrm>
            <a:off x="1061831" y="157574"/>
            <a:ext cx="4770782" cy="5070408"/>
          </a:xfrm>
          <a:prstGeom prst="rect">
            <a:avLst/>
          </a:prstGeom>
        </p:spPr>
      </p:pic>
      <p:sp>
        <p:nvSpPr>
          <p:cNvPr id="6" name="Rectangle 5">
            <a:extLst>
              <a:ext uri="{FF2B5EF4-FFF2-40B4-BE49-F238E27FC236}">
                <a16:creationId xmlns:a16="http://schemas.microsoft.com/office/drawing/2014/main" id="{A65F0B1F-0980-C645-D077-FEF8FEFBD44F}"/>
              </a:ext>
            </a:extLst>
          </p:cNvPr>
          <p:cNvSpPr/>
          <p:nvPr/>
        </p:nvSpPr>
        <p:spPr>
          <a:xfrm>
            <a:off x="703241" y="4807867"/>
            <a:ext cx="10785517" cy="8402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defTabSz="914400">
              <a:lnSpc>
                <a:spcPct val="90000"/>
              </a:lnSpc>
              <a:spcBef>
                <a:spcPct val="0"/>
              </a:spcBef>
              <a:spcAft>
                <a:spcPts val="600"/>
              </a:spcAft>
            </a:pPr>
            <a:r>
              <a:rPr lang="en-US" sz="5400" b="1" cap="all" spc="200" dirty="0">
                <a:ln/>
                <a:solidFill>
                  <a:schemeClr val="bg2">
                    <a:lumMod val="25000"/>
                  </a:schemeClr>
                </a:solidFill>
                <a:effectLst>
                  <a:glow rad="228600">
                    <a:schemeClr val="accent3">
                      <a:satMod val="175000"/>
                      <a:alpha val="40000"/>
                    </a:schemeClr>
                  </a:glow>
                </a:effectLst>
              </a:rPr>
              <a:t>Early Designs – WEATHER</a:t>
            </a:r>
          </a:p>
        </p:txBody>
      </p:sp>
      <p:sp>
        <p:nvSpPr>
          <p:cNvPr id="7" name="TextBox 6">
            <a:extLst>
              <a:ext uri="{FF2B5EF4-FFF2-40B4-BE49-F238E27FC236}">
                <a16:creationId xmlns:a16="http://schemas.microsoft.com/office/drawing/2014/main" id="{600FC305-6AAD-4E8A-C0B2-AE92D8B5DF4D}"/>
              </a:ext>
            </a:extLst>
          </p:cNvPr>
          <p:cNvSpPr txBox="1"/>
          <p:nvPr/>
        </p:nvSpPr>
        <p:spPr>
          <a:xfrm>
            <a:off x="1061831" y="5648097"/>
            <a:ext cx="9790044" cy="830997"/>
          </a:xfrm>
          <a:prstGeom prst="rect">
            <a:avLst/>
          </a:prstGeom>
          <a:noFill/>
        </p:spPr>
        <p:txBody>
          <a:bodyPr wrap="square" rtlCol="0">
            <a:spAutoFit/>
          </a:bodyPr>
          <a:lstStyle/>
          <a:p>
            <a:pPr algn="ctr"/>
            <a:r>
              <a:rPr lang="en-US" sz="2400" b="1" dirty="0">
                <a:solidFill>
                  <a:schemeClr val="bg2">
                    <a:lumMod val="25000"/>
                  </a:schemeClr>
                </a:solidFill>
              </a:rPr>
              <a:t>Early vs. Current:</a:t>
            </a:r>
            <a:r>
              <a:rPr lang="en-US" sz="2400" dirty="0">
                <a:solidFill>
                  <a:schemeClr val="bg2">
                    <a:lumMod val="25000"/>
                  </a:schemeClr>
                </a:solidFill>
              </a:rPr>
              <a:t> From a static design to fully functional weather API integration with interactive search and forecast</a:t>
            </a:r>
            <a:endParaRPr lang="en-US" sz="2400" b="1" cap="all" spc="200" dirty="0">
              <a:ln/>
              <a:solidFill>
                <a:schemeClr val="bg2">
                  <a:lumMod val="25000"/>
                </a:schemeClr>
              </a:solidFill>
            </a:endParaRPr>
          </a:p>
        </p:txBody>
      </p:sp>
    </p:spTree>
    <p:extLst>
      <p:ext uri="{BB962C8B-B14F-4D97-AF65-F5344CB8AC3E}">
        <p14:creationId xmlns:p14="http://schemas.microsoft.com/office/powerpoint/2010/main" val="27777959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BCFF5E-D727-A2C8-091D-50215221F78C}"/>
              </a:ext>
            </a:extLst>
          </p:cNvPr>
          <p:cNvSpPr txBox="1"/>
          <p:nvPr/>
        </p:nvSpPr>
        <p:spPr>
          <a:xfrm>
            <a:off x="674548" y="210074"/>
            <a:ext cx="4486656" cy="1645920"/>
          </a:xfrm>
          <a:prstGeom prst="rect">
            <a:avLst/>
          </a:prstGeom>
        </p:spPr>
        <p:txBody>
          <a:bodyPr vert="horz" lIns="274320" tIns="182880" rIns="274320" bIns="182880" rtlCol="0" anchor="ctr" anchorCtr="1">
            <a:normAutofit/>
          </a:bodyPr>
          <a:lstStyle/>
          <a:p>
            <a:pPr marL="0" marR="0" lvl="0" indent="0" algn="ctr" defTabSz="914400" fontAlgn="auto">
              <a:lnSpc>
                <a:spcPct val="90000"/>
              </a:lnSpc>
              <a:spcBef>
                <a:spcPct val="0"/>
              </a:spcBef>
              <a:spcAft>
                <a:spcPts val="600"/>
              </a:spcAft>
              <a:buClrTx/>
              <a:buSzTx/>
              <a:tabLst/>
              <a:defRPr/>
            </a:pPr>
            <a:r>
              <a:rPr kumimoji="0" lang="en-US" sz="3200" b="1" i="0" u="none" strike="noStrike" cap="all" spc="200" normalizeH="0" noProof="0" dirty="0">
                <a:ln/>
                <a:solidFill>
                  <a:srgbClr val="262626"/>
                </a:solidFill>
                <a:effectLst>
                  <a:glow rad="228600">
                    <a:srgbClr val="297FD5">
                      <a:satMod val="175000"/>
                      <a:alpha val="40000"/>
                    </a:srgbClr>
                  </a:glow>
                </a:effectLst>
                <a:uLnTx/>
                <a:uFillTx/>
                <a:latin typeface="+mj-lt"/>
                <a:ea typeface="+mj-ea"/>
                <a:cs typeface="+mj-cs"/>
              </a:rPr>
              <a:t>final Design – WEATHER</a:t>
            </a:r>
          </a:p>
        </p:txBody>
      </p:sp>
      <p:pic>
        <p:nvPicPr>
          <p:cNvPr id="9" name="Picture 8">
            <a:extLst>
              <a:ext uri="{FF2B5EF4-FFF2-40B4-BE49-F238E27FC236}">
                <a16:creationId xmlns:a16="http://schemas.microsoft.com/office/drawing/2014/main" id="{7B575BF9-8792-4DD2-8AB3-289C9DEF14C6}"/>
              </a:ext>
            </a:extLst>
          </p:cNvPr>
          <p:cNvPicPr>
            <a:picLocks noChangeAspect="1"/>
          </p:cNvPicPr>
          <p:nvPr/>
        </p:nvPicPr>
        <p:blipFill>
          <a:blip r:embed="rId2"/>
          <a:srcRect l="-231" r="-61668" b="2"/>
          <a:stretch>
            <a:fillRect/>
          </a:stretch>
        </p:blipFill>
        <p:spPr>
          <a:xfrm>
            <a:off x="5780690" y="0"/>
            <a:ext cx="10846676" cy="3433482"/>
          </a:xfrm>
          <a:prstGeom prst="rect">
            <a:avLst/>
          </a:prstGeom>
        </p:spPr>
      </p:pic>
      <p:pic>
        <p:nvPicPr>
          <p:cNvPr id="7" name="Picture 6">
            <a:extLst>
              <a:ext uri="{FF2B5EF4-FFF2-40B4-BE49-F238E27FC236}">
                <a16:creationId xmlns:a16="http://schemas.microsoft.com/office/drawing/2014/main" id="{992E80CA-3180-B628-1BAA-A3DD0D429372}"/>
              </a:ext>
            </a:extLst>
          </p:cNvPr>
          <p:cNvPicPr>
            <a:picLocks noChangeAspect="1"/>
          </p:cNvPicPr>
          <p:nvPr/>
        </p:nvPicPr>
        <p:blipFill>
          <a:blip r:embed="rId3"/>
          <a:srcRect l="-48" r="-23503"/>
          <a:stretch>
            <a:fillRect/>
          </a:stretch>
        </p:blipFill>
        <p:spPr>
          <a:xfrm>
            <a:off x="5780690" y="3429000"/>
            <a:ext cx="8324191" cy="3424518"/>
          </a:xfrm>
          <a:prstGeom prst="rect">
            <a:avLst/>
          </a:prstGeom>
        </p:spPr>
      </p:pic>
      <p:sp>
        <p:nvSpPr>
          <p:cNvPr id="12" name="TextBox 11">
            <a:extLst>
              <a:ext uri="{FF2B5EF4-FFF2-40B4-BE49-F238E27FC236}">
                <a16:creationId xmlns:a16="http://schemas.microsoft.com/office/drawing/2014/main" id="{50CC81D0-3433-F4ED-9876-344C93DA366D}"/>
              </a:ext>
            </a:extLst>
          </p:cNvPr>
          <p:cNvSpPr txBox="1"/>
          <p:nvPr/>
        </p:nvSpPr>
        <p:spPr>
          <a:xfrm>
            <a:off x="238466" y="1998922"/>
            <a:ext cx="5287692" cy="3785652"/>
          </a:xfrm>
          <a:prstGeom prst="rect">
            <a:avLst/>
          </a:prstGeom>
          <a:solidFill>
            <a:schemeClr val="bg2"/>
          </a:solidFill>
          <a:effectLst>
            <a:glow rad="228600">
              <a:schemeClr val="accent3">
                <a:satMod val="175000"/>
                <a:alpha val="40000"/>
              </a:schemeClr>
            </a:glow>
            <a:outerShdw blurRad="55880" dist="15240" dir="5400000" algn="ctr" rotWithShape="0">
              <a:srgbClr val="000000">
                <a:alpha val="45000"/>
              </a:srgbClr>
            </a:outerShdw>
          </a:effectLst>
        </p:spPr>
        <p:style>
          <a:lnRef idx="0">
            <a:schemeClr val="accent3"/>
          </a:lnRef>
          <a:fillRef idx="3">
            <a:schemeClr val="accent3"/>
          </a:fillRef>
          <a:effectRef idx="3">
            <a:schemeClr val="accent3"/>
          </a:effectRef>
          <a:fontRef idx="minor">
            <a:schemeClr val="lt1"/>
          </a:fontRef>
        </p:style>
        <p:txBody>
          <a:bodyPr wrap="square">
            <a:spAutoFit/>
          </a:bodyPr>
          <a:lstStyle/>
          <a:p>
            <a:pPr algn="just"/>
            <a:r>
              <a:rPr lang="en-US" sz="1600" dirty="0">
                <a:solidFill>
                  <a:schemeClr val="bg2">
                    <a:lumMod val="25000"/>
                  </a:schemeClr>
                </a:solidFill>
                <a:cs typeface="Aharoni" panose="020F0502020204030204" pitchFamily="2" charset="-79"/>
              </a:rPr>
              <a:t>The final weather interface delivers information in a clean, modern, and highly readable layout, making it easy for all users to understand at a glance. </a:t>
            </a:r>
          </a:p>
          <a:p>
            <a:pPr algn="just"/>
            <a:endParaRPr lang="en-US" sz="1600" dirty="0">
              <a:solidFill>
                <a:schemeClr val="bg2">
                  <a:lumMod val="25000"/>
                </a:schemeClr>
              </a:solidFill>
              <a:cs typeface="Aharoni" panose="020F0502020204030204" pitchFamily="2" charset="-79"/>
            </a:endParaRPr>
          </a:p>
          <a:p>
            <a:pPr algn="just"/>
            <a:r>
              <a:rPr lang="en-US" sz="1600" dirty="0">
                <a:solidFill>
                  <a:schemeClr val="bg2">
                    <a:lumMod val="25000"/>
                  </a:schemeClr>
                </a:solidFill>
                <a:cs typeface="Aharoni" panose="020F0502020204030204" pitchFamily="2" charset="-79"/>
              </a:rPr>
              <a:t>Weather data is clearly structured, with real-time updates and an online/offline indicator so users always know the app’s connectivity status. </a:t>
            </a:r>
          </a:p>
          <a:p>
            <a:pPr algn="just"/>
            <a:endParaRPr lang="en-US" sz="1600" dirty="0">
              <a:solidFill>
                <a:schemeClr val="bg2">
                  <a:lumMod val="25000"/>
                </a:schemeClr>
              </a:solidFill>
              <a:cs typeface="Aharoni" panose="020F0502020204030204" pitchFamily="2" charset="-79"/>
            </a:endParaRPr>
          </a:p>
          <a:p>
            <a:pPr algn="just"/>
            <a:r>
              <a:rPr lang="en-US" sz="1600" dirty="0">
                <a:solidFill>
                  <a:schemeClr val="bg2">
                    <a:lumMod val="25000"/>
                  </a:schemeClr>
                </a:solidFill>
                <a:cs typeface="Aharoni" panose="020F0502020204030204" pitchFamily="2" charset="-79"/>
              </a:rPr>
              <a:t>The addition of a chatbot-style interaction allows users to ask questions naturally and receive scripted responses, creating a conversational, hands-free experience. </a:t>
            </a:r>
          </a:p>
          <a:p>
            <a:pPr algn="just"/>
            <a:endParaRPr lang="en-US" sz="1600" dirty="0">
              <a:solidFill>
                <a:schemeClr val="bg2">
                  <a:lumMod val="25000"/>
                </a:schemeClr>
              </a:solidFill>
              <a:cs typeface="Aharoni" panose="020F0502020204030204" pitchFamily="2" charset="-79"/>
            </a:endParaRPr>
          </a:p>
          <a:p>
            <a:pPr algn="just"/>
            <a:r>
              <a:rPr lang="en-US" sz="1600" dirty="0">
                <a:solidFill>
                  <a:schemeClr val="bg2">
                    <a:lumMod val="25000"/>
                  </a:schemeClr>
                </a:solidFill>
                <a:cs typeface="Aharoni" panose="020F0502020204030204" pitchFamily="2" charset="-79"/>
              </a:rPr>
              <a:t>Overall, the design balances simplicity, clarity, and accessibility, ensuring that even complex weather information is delivered in a way that is intuitive, inclusive, and visually appealing.</a:t>
            </a:r>
          </a:p>
        </p:txBody>
      </p:sp>
    </p:spTree>
    <p:extLst>
      <p:ext uri="{BB962C8B-B14F-4D97-AF65-F5344CB8AC3E}">
        <p14:creationId xmlns:p14="http://schemas.microsoft.com/office/powerpoint/2010/main" val="401139555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6FD771-2F05-7DD4-6E75-2C13D170D8D0}"/>
              </a:ext>
            </a:extLst>
          </p:cNvPr>
          <p:cNvSpPr txBox="1"/>
          <p:nvPr/>
        </p:nvSpPr>
        <p:spPr>
          <a:xfrm>
            <a:off x="0" y="303440"/>
            <a:ext cx="6748564" cy="5355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1" i="0" u="none" strike="noStrike" kern="1200" cap="all" spc="200" normalizeH="0" baseline="0" noProof="0" dirty="0">
                <a:ln/>
                <a:solidFill>
                  <a:srgbClr val="262626"/>
                </a:solidFill>
                <a:effectLst>
                  <a:glow rad="228600">
                    <a:srgbClr val="297FD5">
                      <a:satMod val="175000"/>
                      <a:alpha val="40000"/>
                    </a:srgbClr>
                  </a:glow>
                </a:effectLst>
                <a:uLnTx/>
                <a:uFillTx/>
                <a:latin typeface="Gill Sans MT" panose="020B0502020104020203"/>
                <a:ea typeface="+mn-ea"/>
                <a:cs typeface="+mn-cs"/>
              </a:rPr>
              <a:t>final Design – WEATHER</a:t>
            </a:r>
          </a:p>
        </p:txBody>
      </p:sp>
      <p:sp>
        <p:nvSpPr>
          <p:cNvPr id="6" name="Rectangle 5">
            <a:extLst>
              <a:ext uri="{FF2B5EF4-FFF2-40B4-BE49-F238E27FC236}">
                <a16:creationId xmlns:a16="http://schemas.microsoft.com/office/drawing/2014/main" id="{194101DB-81C0-4F77-8E49-4C67DFE0AE75}"/>
              </a:ext>
            </a:extLst>
          </p:cNvPr>
          <p:cNvSpPr/>
          <p:nvPr/>
        </p:nvSpPr>
        <p:spPr>
          <a:xfrm>
            <a:off x="0" y="838971"/>
            <a:ext cx="9219382"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a:ln/>
                <a:solidFill>
                  <a:schemeClr val="bg2">
                    <a:lumMod val="75000"/>
                  </a:schemeClr>
                </a:solidFill>
              </a:rPr>
              <a:t>ONLINE/OFFLINE STATUS &amp; CODE</a:t>
            </a:r>
          </a:p>
        </p:txBody>
      </p:sp>
      <p:pic>
        <p:nvPicPr>
          <p:cNvPr id="8" name="Picture 7" descr="A screenshot of a weather forecast&#10;&#10;AI-generated content may be incorrect.">
            <a:extLst>
              <a:ext uri="{FF2B5EF4-FFF2-40B4-BE49-F238E27FC236}">
                <a16:creationId xmlns:a16="http://schemas.microsoft.com/office/drawing/2014/main" id="{314BD5FA-A726-F55B-FD05-C6754FC2A9C3}"/>
              </a:ext>
            </a:extLst>
          </p:cNvPr>
          <p:cNvPicPr>
            <a:picLocks noChangeAspect="1"/>
          </p:cNvPicPr>
          <p:nvPr/>
        </p:nvPicPr>
        <p:blipFill>
          <a:blip r:embed="rId2"/>
          <a:srcRect l="2837" b="43432"/>
          <a:stretch>
            <a:fillRect/>
          </a:stretch>
        </p:blipFill>
        <p:spPr>
          <a:xfrm>
            <a:off x="0" y="5501540"/>
            <a:ext cx="5754757" cy="2106039"/>
          </a:xfrm>
          <a:prstGeom prst="rect">
            <a:avLst/>
          </a:prstGeom>
        </p:spPr>
      </p:pic>
      <p:pic>
        <p:nvPicPr>
          <p:cNvPr id="12" name="Picture 11" descr="A screenshot of a weather forecast&#10;&#10;AI-generated content may be incorrect.">
            <a:extLst>
              <a:ext uri="{FF2B5EF4-FFF2-40B4-BE49-F238E27FC236}">
                <a16:creationId xmlns:a16="http://schemas.microsoft.com/office/drawing/2014/main" id="{A90C7C9C-AB9C-3DC5-5C23-FB947A079627}"/>
              </a:ext>
            </a:extLst>
          </p:cNvPr>
          <p:cNvPicPr>
            <a:picLocks noChangeAspect="1"/>
          </p:cNvPicPr>
          <p:nvPr/>
        </p:nvPicPr>
        <p:blipFill>
          <a:blip r:embed="rId3"/>
          <a:srcRect l="2920" b="43107"/>
          <a:stretch>
            <a:fillRect/>
          </a:stretch>
        </p:blipFill>
        <p:spPr>
          <a:xfrm>
            <a:off x="5717855" y="5501539"/>
            <a:ext cx="6437243" cy="2110743"/>
          </a:xfrm>
          <a:prstGeom prst="rect">
            <a:avLst/>
          </a:prstGeom>
        </p:spPr>
      </p:pic>
      <p:sp>
        <p:nvSpPr>
          <p:cNvPr id="19" name="Oval 18">
            <a:extLst>
              <a:ext uri="{FF2B5EF4-FFF2-40B4-BE49-F238E27FC236}">
                <a16:creationId xmlns:a16="http://schemas.microsoft.com/office/drawing/2014/main" id="{C8342B64-C16E-7229-CD23-B91C14949222}"/>
              </a:ext>
            </a:extLst>
          </p:cNvPr>
          <p:cNvSpPr/>
          <p:nvPr/>
        </p:nvSpPr>
        <p:spPr>
          <a:xfrm>
            <a:off x="3071932" y="5496836"/>
            <a:ext cx="2645923" cy="4473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56C82AE-1AF1-B32F-E308-2D13A04F1E39}"/>
              </a:ext>
            </a:extLst>
          </p:cNvPr>
          <p:cNvSpPr/>
          <p:nvPr/>
        </p:nvSpPr>
        <p:spPr>
          <a:xfrm>
            <a:off x="11266638" y="5496836"/>
            <a:ext cx="888460" cy="447314"/>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0F6F5BC-987C-BABA-5956-F8597CD7DEC8}"/>
              </a:ext>
            </a:extLst>
          </p:cNvPr>
          <p:cNvPicPr>
            <a:picLocks noChangeAspect="1"/>
          </p:cNvPicPr>
          <p:nvPr/>
        </p:nvPicPr>
        <p:blipFill>
          <a:blip r:embed="rId4"/>
          <a:stretch>
            <a:fillRect/>
          </a:stretch>
        </p:blipFill>
        <p:spPr>
          <a:xfrm>
            <a:off x="0" y="1449420"/>
            <a:ext cx="12192000" cy="4042713"/>
          </a:xfrm>
          <a:prstGeom prst="rect">
            <a:avLst/>
          </a:prstGeom>
        </p:spPr>
      </p:pic>
    </p:spTree>
    <p:extLst>
      <p:ext uri="{BB962C8B-B14F-4D97-AF65-F5344CB8AC3E}">
        <p14:creationId xmlns:p14="http://schemas.microsoft.com/office/powerpoint/2010/main" val="1121983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a:extLst>
            <a:ext uri="{FF2B5EF4-FFF2-40B4-BE49-F238E27FC236}">
              <a16:creationId xmlns:a16="http://schemas.microsoft.com/office/drawing/2014/main" id="{E8399AF4-6AF4-EDB4-F771-3EAA3B875F2F}"/>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F17EC25-1E75-4483-8C21-5E812015FD58}"/>
              </a:ext>
            </a:extLst>
          </p:cNvPr>
          <p:cNvPicPr>
            <a:picLocks noChangeAspect="1"/>
          </p:cNvPicPr>
          <p:nvPr/>
        </p:nvPicPr>
        <p:blipFill>
          <a:blip r:embed="rId3"/>
          <a:srcRect b="32926"/>
          <a:stretch>
            <a:fillRect/>
          </a:stretch>
        </p:blipFill>
        <p:spPr>
          <a:xfrm>
            <a:off x="0" y="1"/>
            <a:ext cx="12191999" cy="1717039"/>
          </a:xfrm>
          <a:prstGeom prst="rect">
            <a:avLst/>
          </a:prstGeom>
        </p:spPr>
      </p:pic>
      <p:pic>
        <p:nvPicPr>
          <p:cNvPr id="5" name="Picture 4" descr="A screen shot of a computer&#10;&#10;AI-generated content may be incorrect.">
            <a:extLst>
              <a:ext uri="{FF2B5EF4-FFF2-40B4-BE49-F238E27FC236}">
                <a16:creationId xmlns:a16="http://schemas.microsoft.com/office/drawing/2014/main" id="{8254325B-F9C3-BCDD-C14C-811B70B7A321}"/>
              </a:ext>
            </a:extLst>
          </p:cNvPr>
          <p:cNvPicPr>
            <a:picLocks noChangeAspect="1"/>
          </p:cNvPicPr>
          <p:nvPr/>
        </p:nvPicPr>
        <p:blipFill>
          <a:blip r:embed="rId4"/>
          <a:stretch>
            <a:fillRect/>
          </a:stretch>
        </p:blipFill>
        <p:spPr>
          <a:xfrm>
            <a:off x="-1" y="1469654"/>
            <a:ext cx="12192000" cy="2851882"/>
          </a:xfrm>
          <a:prstGeom prst="rect">
            <a:avLst/>
          </a:prstGeom>
        </p:spPr>
      </p:pic>
      <p:pic>
        <p:nvPicPr>
          <p:cNvPr id="10" name="Picture 9" descr="A blue and black background with text&#10;&#10;AI-generated content may be incorrect.">
            <a:extLst>
              <a:ext uri="{FF2B5EF4-FFF2-40B4-BE49-F238E27FC236}">
                <a16:creationId xmlns:a16="http://schemas.microsoft.com/office/drawing/2014/main" id="{6E68FA24-81B7-90D3-4DB5-AA3A98CF2646}"/>
              </a:ext>
            </a:extLst>
          </p:cNvPr>
          <p:cNvPicPr>
            <a:picLocks noChangeAspect="1"/>
          </p:cNvPicPr>
          <p:nvPr/>
        </p:nvPicPr>
        <p:blipFill>
          <a:blip r:embed="rId5"/>
          <a:srcRect b="5071"/>
          <a:stretch>
            <a:fillRect/>
          </a:stretch>
        </p:blipFill>
        <p:spPr>
          <a:xfrm>
            <a:off x="0" y="2783829"/>
            <a:ext cx="12192000" cy="3007360"/>
          </a:xfrm>
          <a:prstGeom prst="rect">
            <a:avLst/>
          </a:prstGeom>
        </p:spPr>
      </p:pic>
      <p:sp>
        <p:nvSpPr>
          <p:cNvPr id="6" name="Rectangle 5">
            <a:extLst>
              <a:ext uri="{FF2B5EF4-FFF2-40B4-BE49-F238E27FC236}">
                <a16:creationId xmlns:a16="http://schemas.microsoft.com/office/drawing/2014/main" id="{0D7E85A9-4246-370F-1A67-90E866EB44FA}"/>
              </a:ext>
            </a:extLst>
          </p:cNvPr>
          <p:cNvSpPr/>
          <p:nvPr/>
        </p:nvSpPr>
        <p:spPr>
          <a:xfrm>
            <a:off x="621583" y="5388325"/>
            <a:ext cx="10948831" cy="8402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defTabSz="914400">
              <a:lnSpc>
                <a:spcPct val="90000"/>
              </a:lnSpc>
              <a:spcBef>
                <a:spcPct val="0"/>
              </a:spcBef>
              <a:spcAft>
                <a:spcPts val="600"/>
              </a:spcAft>
            </a:pPr>
            <a:r>
              <a:rPr lang="en-US" sz="5400" b="1" cap="all" spc="200" dirty="0">
                <a:ln/>
                <a:solidFill>
                  <a:schemeClr val="bg2">
                    <a:lumMod val="25000"/>
                  </a:schemeClr>
                </a:solidFill>
                <a:effectLst>
                  <a:glow rad="228600">
                    <a:schemeClr val="accent3">
                      <a:satMod val="175000"/>
                      <a:alpha val="40000"/>
                    </a:schemeClr>
                  </a:glow>
                </a:effectLst>
              </a:rPr>
              <a:t>Early Designs – SETTINGS</a:t>
            </a:r>
          </a:p>
        </p:txBody>
      </p:sp>
      <p:sp>
        <p:nvSpPr>
          <p:cNvPr id="7" name="TextBox 6">
            <a:extLst>
              <a:ext uri="{FF2B5EF4-FFF2-40B4-BE49-F238E27FC236}">
                <a16:creationId xmlns:a16="http://schemas.microsoft.com/office/drawing/2014/main" id="{EDF199DE-37A1-B1E2-9365-4DF6F5F71EAB}"/>
              </a:ext>
            </a:extLst>
          </p:cNvPr>
          <p:cNvSpPr txBox="1"/>
          <p:nvPr/>
        </p:nvSpPr>
        <p:spPr>
          <a:xfrm>
            <a:off x="1336151" y="6027003"/>
            <a:ext cx="9790044" cy="830997"/>
          </a:xfrm>
          <a:prstGeom prst="rect">
            <a:avLst/>
          </a:prstGeom>
          <a:noFill/>
        </p:spPr>
        <p:txBody>
          <a:bodyPr wrap="square" rtlCol="0">
            <a:spAutoFit/>
          </a:bodyPr>
          <a:lstStyle/>
          <a:p>
            <a:pPr algn="ctr"/>
            <a:r>
              <a:rPr lang="en-US" sz="2400" b="1" dirty="0">
                <a:solidFill>
                  <a:schemeClr val="bg2">
                    <a:lumMod val="25000"/>
                  </a:schemeClr>
                </a:solidFill>
              </a:rPr>
              <a:t>Early vs. Current:</a:t>
            </a:r>
            <a:r>
              <a:rPr lang="en-US" sz="2400" dirty="0">
                <a:solidFill>
                  <a:schemeClr val="bg2">
                    <a:lumMod val="25000"/>
                  </a:schemeClr>
                </a:solidFill>
              </a:rPr>
              <a:t> Initial static options evolved into user-friendly settings with functioning dark mode and large text.</a:t>
            </a:r>
            <a:endParaRPr lang="en-US" sz="2400" b="1" cap="all" spc="200" dirty="0">
              <a:ln/>
              <a:solidFill>
                <a:schemeClr val="bg2">
                  <a:lumMod val="25000"/>
                </a:schemeClr>
              </a:solidFill>
            </a:endParaRPr>
          </a:p>
        </p:txBody>
      </p:sp>
    </p:spTree>
    <p:extLst>
      <p:ext uri="{BB962C8B-B14F-4D97-AF65-F5344CB8AC3E}">
        <p14:creationId xmlns:p14="http://schemas.microsoft.com/office/powerpoint/2010/main" val="185986523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9401105-5841-28D0-D6C0-3E1A46648BFE}"/>
              </a:ext>
            </a:extLst>
          </p:cNvPr>
          <p:cNvSpPr>
            <a:spLocks noGrp="1"/>
          </p:cNvSpPr>
          <p:nvPr>
            <p:ph sz="quarter" idx="14"/>
          </p:nvPr>
        </p:nvSpPr>
        <p:spPr>
          <a:xfrm>
            <a:off x="572645" y="2320413"/>
            <a:ext cx="6722677" cy="3711923"/>
          </a:xfrm>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a:normAutofit/>
          </a:bodyPr>
          <a:lstStyle/>
          <a:p>
            <a:pPr algn="ctr"/>
            <a:r>
              <a:rPr lang="en-US" b="1" dirty="0" err="1">
                <a:solidFill>
                  <a:schemeClr val="tx2">
                    <a:lumMod val="75000"/>
                  </a:schemeClr>
                </a:solidFill>
              </a:rPr>
              <a:t>WeatherEase</a:t>
            </a:r>
            <a:r>
              <a:rPr lang="en-US" dirty="0">
                <a:solidFill>
                  <a:schemeClr val="tx2">
                    <a:lumMod val="75000"/>
                  </a:schemeClr>
                </a:solidFill>
              </a:rPr>
              <a:t> is designed for blind and visually impaired users, making weather updates simple, fast, and inclusive. </a:t>
            </a:r>
          </a:p>
          <a:p>
            <a:pPr algn="ctr"/>
            <a:r>
              <a:rPr lang="en-US" b="1" u="sng" dirty="0">
                <a:solidFill>
                  <a:schemeClr val="bg2">
                    <a:lumMod val="50000"/>
                  </a:schemeClr>
                </a:solidFill>
              </a:rPr>
              <a:t>Our mission is clear</a:t>
            </a:r>
            <a:r>
              <a:rPr lang="en-US" b="1" dirty="0">
                <a:solidFill>
                  <a:schemeClr val="bg2">
                    <a:lumMod val="50000"/>
                  </a:schemeClr>
                </a:solidFill>
              </a:rPr>
              <a:t>: </a:t>
            </a:r>
            <a:r>
              <a:rPr lang="en-US" b="1" i="1" dirty="0">
                <a:solidFill>
                  <a:schemeClr val="bg2">
                    <a:lumMod val="50000"/>
                  </a:schemeClr>
                </a:solidFill>
              </a:rPr>
              <a:t>to ensure everyone, rain or shine, can access the forecast with ease.</a:t>
            </a:r>
            <a:r>
              <a:rPr lang="en-US" b="1" dirty="0">
                <a:solidFill>
                  <a:schemeClr val="bg2">
                    <a:lumMod val="50000"/>
                  </a:schemeClr>
                </a:solidFill>
              </a:rPr>
              <a:t> </a:t>
            </a:r>
          </a:p>
          <a:p>
            <a:pPr algn="ctr"/>
            <a:r>
              <a:rPr lang="en-US" sz="2250" b="1" dirty="0">
                <a:solidFill>
                  <a:schemeClr val="bg1"/>
                </a:solidFill>
                <a:effectLst>
                  <a:outerShdw blurRad="38100" dist="38100" dir="2700000" algn="tl">
                    <a:srgbClr val="000000">
                      <a:alpha val="43137"/>
                    </a:srgbClr>
                  </a:outerShdw>
                </a:effectLst>
              </a:rPr>
              <a:t>GOAL: </a:t>
            </a:r>
            <a:r>
              <a:rPr lang="en-US" sz="2250" dirty="0">
                <a:solidFill>
                  <a:schemeClr val="bg1"/>
                </a:solidFill>
              </a:rPr>
              <a:t>By replacing visuals with spoken updates and intuitive voice controls, </a:t>
            </a:r>
            <a:r>
              <a:rPr lang="en-US" sz="2250" dirty="0" err="1">
                <a:solidFill>
                  <a:schemeClr val="bg1"/>
                </a:solidFill>
              </a:rPr>
              <a:t>WeatherEase</a:t>
            </a:r>
            <a:r>
              <a:rPr lang="en-US" sz="2250" dirty="0">
                <a:solidFill>
                  <a:schemeClr val="bg1"/>
                </a:solidFill>
              </a:rPr>
              <a:t> transforms weather checking into an effortless and empowering experience.</a:t>
            </a:r>
          </a:p>
        </p:txBody>
      </p:sp>
      <p:sp>
        <p:nvSpPr>
          <p:cNvPr id="7" name="Rectangle 6">
            <a:extLst>
              <a:ext uri="{FF2B5EF4-FFF2-40B4-BE49-F238E27FC236}">
                <a16:creationId xmlns:a16="http://schemas.microsoft.com/office/drawing/2014/main" id="{4E6DAB97-3F43-5634-C524-15A12F09793B}"/>
              </a:ext>
            </a:extLst>
          </p:cNvPr>
          <p:cNvSpPr/>
          <p:nvPr/>
        </p:nvSpPr>
        <p:spPr>
          <a:xfrm>
            <a:off x="572644" y="825664"/>
            <a:ext cx="6722677" cy="132343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3600" b="1" u="sng" dirty="0">
                <a:ln w="12700" cmpd="sng">
                  <a:solidFill>
                    <a:schemeClr val="bg2">
                      <a:lumMod val="50000"/>
                    </a:schemeClr>
                  </a:solidFill>
                  <a:prstDash val="solid"/>
                </a:ln>
                <a:solidFill>
                  <a:schemeClr val="tx2">
                    <a:lumMod val="75000"/>
                  </a:schemeClr>
                </a:solidFill>
                <a:effectLst>
                  <a:glow rad="63500">
                    <a:schemeClr val="accent2">
                      <a:satMod val="175000"/>
                      <a:alpha val="40000"/>
                    </a:schemeClr>
                  </a:glow>
                </a:effectLst>
              </a:rPr>
              <a:t>Mission &amp; Problem Statement</a:t>
            </a:r>
            <a:endParaRPr lang="en-US" sz="3600" b="1" u="sng" cap="none" spc="0" dirty="0">
              <a:ln w="12700" cmpd="sng">
                <a:solidFill>
                  <a:schemeClr val="bg2">
                    <a:lumMod val="50000"/>
                  </a:schemeClr>
                </a:solidFill>
                <a:prstDash val="solid"/>
              </a:ln>
              <a:solidFill>
                <a:schemeClr val="tx2">
                  <a:lumMod val="75000"/>
                </a:schemeClr>
              </a:solidFill>
              <a:effectLst>
                <a:glow rad="63500">
                  <a:schemeClr val="accent2">
                    <a:satMod val="175000"/>
                    <a:alpha val="40000"/>
                  </a:schemeClr>
                </a:glow>
              </a:effectLst>
            </a:endParaRPr>
          </a:p>
          <a:p>
            <a:pPr algn="ctr"/>
            <a:r>
              <a:rPr lang="en-US" sz="4400" b="1" cap="none" spc="0" dirty="0">
                <a:ln w="12700" cmpd="sng">
                  <a:solidFill>
                    <a:schemeClr val="bg2">
                      <a:lumMod val="50000"/>
                    </a:schemeClr>
                  </a:solidFill>
                  <a:prstDash val="solid"/>
                </a:ln>
                <a:solidFill>
                  <a:schemeClr val="tx2">
                    <a:lumMod val="75000"/>
                  </a:schemeClr>
                </a:solidFill>
                <a:effectLst>
                  <a:glow rad="63500">
                    <a:schemeClr val="accent2">
                      <a:satMod val="175000"/>
                      <a:alpha val="40000"/>
                    </a:schemeClr>
                  </a:glow>
                </a:effectLst>
              </a:rPr>
              <a:t>Easy Breezy Forecasts</a:t>
            </a:r>
          </a:p>
        </p:txBody>
      </p:sp>
    </p:spTree>
    <p:extLst>
      <p:ext uri="{BB962C8B-B14F-4D97-AF65-F5344CB8AC3E}">
        <p14:creationId xmlns:p14="http://schemas.microsoft.com/office/powerpoint/2010/main" val="429486619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99CA9E-E89F-4609-BDAA-A16CCA5D5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9A2E26-348A-5A90-2494-3CA942F1E405}"/>
              </a:ext>
            </a:extLst>
          </p:cNvPr>
          <p:cNvPicPr>
            <a:picLocks noChangeAspect="1"/>
          </p:cNvPicPr>
          <p:nvPr/>
        </p:nvPicPr>
        <p:blipFill>
          <a:blip r:embed="rId2"/>
          <a:stretch>
            <a:fillRect/>
          </a:stretch>
        </p:blipFill>
        <p:spPr>
          <a:xfrm>
            <a:off x="6206382" y="-4923"/>
            <a:ext cx="5370786" cy="4918509"/>
          </a:xfrm>
          <a:prstGeom prst="rect">
            <a:avLst/>
          </a:prstGeom>
        </p:spPr>
      </p:pic>
      <p:pic>
        <p:nvPicPr>
          <p:cNvPr id="4" name="Picture 3">
            <a:extLst>
              <a:ext uri="{FF2B5EF4-FFF2-40B4-BE49-F238E27FC236}">
                <a16:creationId xmlns:a16="http://schemas.microsoft.com/office/drawing/2014/main" id="{F848958B-DF4A-687D-DA6C-E616E06E0784}"/>
              </a:ext>
            </a:extLst>
          </p:cNvPr>
          <p:cNvPicPr>
            <a:picLocks noChangeAspect="1"/>
          </p:cNvPicPr>
          <p:nvPr/>
        </p:nvPicPr>
        <p:blipFill>
          <a:blip r:embed="rId3"/>
          <a:stretch>
            <a:fillRect/>
          </a:stretch>
        </p:blipFill>
        <p:spPr>
          <a:xfrm>
            <a:off x="614832" y="0"/>
            <a:ext cx="5591551" cy="4918509"/>
          </a:xfrm>
          <a:prstGeom prst="rect">
            <a:avLst/>
          </a:prstGeom>
        </p:spPr>
      </p:pic>
      <p:sp>
        <p:nvSpPr>
          <p:cNvPr id="2" name="TextBox 1">
            <a:extLst>
              <a:ext uri="{FF2B5EF4-FFF2-40B4-BE49-F238E27FC236}">
                <a16:creationId xmlns:a16="http://schemas.microsoft.com/office/drawing/2014/main" id="{8D3D20A8-2417-8C95-8DD4-9CBE8FE93075}"/>
              </a:ext>
            </a:extLst>
          </p:cNvPr>
          <p:cNvSpPr txBox="1"/>
          <p:nvPr/>
        </p:nvSpPr>
        <p:spPr>
          <a:xfrm>
            <a:off x="1489819" y="4611945"/>
            <a:ext cx="8991600" cy="1264762"/>
          </a:xfrm>
          <a:prstGeom prst="rect">
            <a:avLst/>
          </a:prstGeom>
        </p:spPr>
        <p:txBody>
          <a:bodyPr vert="horz" lIns="274320" tIns="182880" rIns="274320" bIns="182880" rtlCol="0" anchor="ctr" anchorCtr="1">
            <a:normAutofit/>
          </a:bodyPr>
          <a:lstStyle/>
          <a:p>
            <a:pPr marL="0" marR="0" lvl="0" indent="0" algn="ctr" defTabSz="914400" fontAlgn="auto">
              <a:lnSpc>
                <a:spcPct val="90000"/>
              </a:lnSpc>
              <a:spcBef>
                <a:spcPct val="0"/>
              </a:spcBef>
              <a:spcAft>
                <a:spcPts val="600"/>
              </a:spcAft>
              <a:buClrTx/>
              <a:buSzTx/>
              <a:tabLst/>
              <a:defRPr/>
            </a:pPr>
            <a:r>
              <a:rPr kumimoji="0" lang="en-US" sz="3200" b="1" i="0" u="none" strike="noStrike" cap="all" spc="200" normalizeH="0" noProof="0" dirty="0">
                <a:ln/>
                <a:solidFill>
                  <a:schemeClr val="bg2">
                    <a:lumMod val="25000"/>
                  </a:schemeClr>
                </a:solidFill>
                <a:effectLst>
                  <a:glow rad="228600">
                    <a:srgbClr val="297FD5">
                      <a:satMod val="175000"/>
                      <a:alpha val="40000"/>
                    </a:srgbClr>
                  </a:glow>
                </a:effectLst>
                <a:uLnTx/>
                <a:uFillTx/>
                <a:latin typeface="+mj-lt"/>
                <a:ea typeface="+mj-ea"/>
                <a:cs typeface="+mj-cs"/>
              </a:rPr>
              <a:t>final Design – SETTINGS</a:t>
            </a:r>
          </a:p>
        </p:txBody>
      </p:sp>
      <p:sp>
        <p:nvSpPr>
          <p:cNvPr id="7" name="TextBox 6">
            <a:extLst>
              <a:ext uri="{FF2B5EF4-FFF2-40B4-BE49-F238E27FC236}">
                <a16:creationId xmlns:a16="http://schemas.microsoft.com/office/drawing/2014/main" id="{0F31A4B7-914D-312E-43E5-8BE224B395B8}"/>
              </a:ext>
            </a:extLst>
          </p:cNvPr>
          <p:cNvSpPr txBox="1"/>
          <p:nvPr/>
        </p:nvSpPr>
        <p:spPr>
          <a:xfrm>
            <a:off x="0" y="5534561"/>
            <a:ext cx="12192000" cy="1323439"/>
          </a:xfrm>
          <a:prstGeom prst="rect">
            <a:avLst/>
          </a:prstGeom>
          <a:solidFill>
            <a:schemeClr val="bg2"/>
          </a:solidFill>
          <a:effectLst>
            <a:glow rad="228600">
              <a:schemeClr val="accent3">
                <a:satMod val="175000"/>
                <a:alpha val="40000"/>
              </a:schemeClr>
            </a:glow>
            <a:outerShdw blurRad="55880" dist="15240" dir="5400000" algn="ctr" rotWithShape="0">
              <a:srgbClr val="000000">
                <a:alpha val="45000"/>
              </a:srgbClr>
            </a:outerShdw>
          </a:effectLst>
        </p:spPr>
        <p:style>
          <a:lnRef idx="0">
            <a:schemeClr val="accent3"/>
          </a:lnRef>
          <a:fillRef idx="3">
            <a:schemeClr val="accent3"/>
          </a:fillRef>
          <a:effectRef idx="3">
            <a:schemeClr val="accent3"/>
          </a:effectRef>
          <a:fontRef idx="minor">
            <a:schemeClr val="lt1"/>
          </a:fontRef>
        </p:style>
        <p:txBody>
          <a:bodyPr wrap="square">
            <a:spAutoFit/>
          </a:bodyPr>
          <a:lstStyle/>
          <a:p>
            <a:pPr algn="just"/>
            <a:r>
              <a:rPr lang="en-US" sz="1600" dirty="0">
                <a:solidFill>
                  <a:schemeClr val="bg2">
                    <a:lumMod val="25000"/>
                  </a:schemeClr>
                </a:solidFill>
                <a:cs typeface="Aharoni" panose="020F0502020204030204" pitchFamily="2" charset="-79"/>
              </a:rPr>
              <a:t>The Settings page is simple and user-friendly, giving users control over their experience. </a:t>
            </a:r>
          </a:p>
          <a:p>
            <a:pPr algn="just"/>
            <a:endParaRPr lang="en-US" sz="1600" dirty="0">
              <a:solidFill>
                <a:schemeClr val="bg2">
                  <a:lumMod val="25000"/>
                </a:schemeClr>
              </a:solidFill>
              <a:cs typeface="Aharoni" panose="020F0502020204030204" pitchFamily="2" charset="-79"/>
            </a:endParaRPr>
          </a:p>
          <a:p>
            <a:pPr algn="just"/>
            <a:r>
              <a:rPr lang="en-US" sz="1600" dirty="0">
                <a:solidFill>
                  <a:schemeClr val="bg2">
                    <a:lumMod val="25000"/>
                  </a:schemeClr>
                </a:solidFill>
                <a:cs typeface="Aharoni" panose="020F0502020204030204" pitchFamily="2" charset="-79"/>
              </a:rPr>
              <a:t>Users can switch between temperature units, adjust voice options and speech speed, and use pitch gestures for speech scaling. </a:t>
            </a:r>
          </a:p>
          <a:p>
            <a:pPr algn="just"/>
            <a:endParaRPr lang="en-US" sz="1600" dirty="0">
              <a:solidFill>
                <a:schemeClr val="bg2">
                  <a:lumMod val="25000"/>
                </a:schemeClr>
              </a:solidFill>
              <a:cs typeface="Aharoni" panose="020F0502020204030204" pitchFamily="2" charset="-79"/>
            </a:endParaRPr>
          </a:p>
          <a:p>
            <a:pPr algn="just"/>
            <a:r>
              <a:rPr lang="en-US" sz="1600" dirty="0">
                <a:solidFill>
                  <a:schemeClr val="bg2">
                    <a:lumMod val="25000"/>
                  </a:schemeClr>
                </a:solidFill>
                <a:cs typeface="Aharoni" panose="020F0502020204030204" pitchFamily="2" charset="-79"/>
              </a:rPr>
              <a:t>A preview feature lets users immediately hear changes, ensuring that all adjustments are accessible, intuitive, and tailored to individual needs.</a:t>
            </a:r>
          </a:p>
        </p:txBody>
      </p:sp>
    </p:spTree>
    <p:extLst>
      <p:ext uri="{BB962C8B-B14F-4D97-AF65-F5344CB8AC3E}">
        <p14:creationId xmlns:p14="http://schemas.microsoft.com/office/powerpoint/2010/main" val="265584736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34D1-515B-D4D2-6CB3-3ACD0AC0DE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A36D365-4D36-1BA4-4B3B-79A6B7D4BF69}"/>
              </a:ext>
            </a:extLst>
          </p:cNvPr>
          <p:cNvSpPr/>
          <p:nvPr/>
        </p:nvSpPr>
        <p:spPr>
          <a:xfrm>
            <a:off x="-97797" y="-113012"/>
            <a:ext cx="818525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TESTING CHECKLISTS</a:t>
            </a:r>
          </a:p>
        </p:txBody>
      </p:sp>
      <p:sp>
        <p:nvSpPr>
          <p:cNvPr id="3" name="TextBox 2">
            <a:extLst>
              <a:ext uri="{FF2B5EF4-FFF2-40B4-BE49-F238E27FC236}">
                <a16:creationId xmlns:a16="http://schemas.microsoft.com/office/drawing/2014/main" id="{7C5A1F5A-8D6E-D30B-85D8-DB18317D274A}"/>
              </a:ext>
            </a:extLst>
          </p:cNvPr>
          <p:cNvSpPr txBox="1"/>
          <p:nvPr/>
        </p:nvSpPr>
        <p:spPr>
          <a:xfrm>
            <a:off x="77820" y="620926"/>
            <a:ext cx="7441660" cy="646331"/>
          </a:xfrm>
          <a:prstGeom prst="rect">
            <a:avLst/>
          </a:prstGeom>
          <a:noFill/>
        </p:spPr>
        <p:txBody>
          <a:bodyPr wrap="square" rtlCol="0">
            <a:spAutoFit/>
          </a:bodyPr>
          <a:lstStyle/>
          <a:p>
            <a:r>
              <a:rPr lang="en-US" dirty="0">
                <a:solidFill>
                  <a:schemeClr val="bg2"/>
                </a:solidFill>
              </a:rPr>
              <a:t>We performed two testing checklists, one for week of Nov 10-16 and one for the final week Dec 2-8. </a:t>
            </a:r>
          </a:p>
        </p:txBody>
      </p:sp>
      <p:pic>
        <p:nvPicPr>
          <p:cNvPr id="5" name="Picture 4">
            <a:extLst>
              <a:ext uri="{FF2B5EF4-FFF2-40B4-BE49-F238E27FC236}">
                <a16:creationId xmlns:a16="http://schemas.microsoft.com/office/drawing/2014/main" id="{68B10F5F-BD8C-E048-5DB7-FD863C6463AD}"/>
              </a:ext>
            </a:extLst>
          </p:cNvPr>
          <p:cNvPicPr>
            <a:picLocks noChangeAspect="1"/>
          </p:cNvPicPr>
          <p:nvPr/>
        </p:nvPicPr>
        <p:blipFill>
          <a:blip r:embed="rId3"/>
          <a:stretch>
            <a:fillRect/>
          </a:stretch>
        </p:blipFill>
        <p:spPr>
          <a:xfrm>
            <a:off x="175096" y="1982416"/>
            <a:ext cx="6789907" cy="4875584"/>
          </a:xfrm>
          <a:prstGeom prst="rect">
            <a:avLst/>
          </a:prstGeom>
        </p:spPr>
      </p:pic>
      <p:sp>
        <p:nvSpPr>
          <p:cNvPr id="4" name="TextBox 3">
            <a:extLst>
              <a:ext uri="{FF2B5EF4-FFF2-40B4-BE49-F238E27FC236}">
                <a16:creationId xmlns:a16="http://schemas.microsoft.com/office/drawing/2014/main" id="{C58A0D76-040A-4384-63E1-67B8B13313CE}"/>
              </a:ext>
            </a:extLst>
          </p:cNvPr>
          <p:cNvSpPr txBox="1"/>
          <p:nvPr/>
        </p:nvSpPr>
        <p:spPr>
          <a:xfrm>
            <a:off x="175096" y="1221090"/>
            <a:ext cx="6789907"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This checklist is from Nov 10-16, where we have two tasks that are in progress – meaning needs more work done and refinement.</a:t>
            </a:r>
          </a:p>
        </p:txBody>
      </p:sp>
      <p:sp>
        <p:nvSpPr>
          <p:cNvPr id="8" name="TextBox 7">
            <a:extLst>
              <a:ext uri="{FF2B5EF4-FFF2-40B4-BE49-F238E27FC236}">
                <a16:creationId xmlns:a16="http://schemas.microsoft.com/office/drawing/2014/main" id="{18300D80-F9B1-32ED-6BB9-BA7766A56875}"/>
              </a:ext>
            </a:extLst>
          </p:cNvPr>
          <p:cNvSpPr txBox="1"/>
          <p:nvPr/>
        </p:nvSpPr>
        <p:spPr>
          <a:xfrm>
            <a:off x="7208196" y="2889115"/>
            <a:ext cx="4591455" cy="2862322"/>
          </a:xfrm>
          <a:prstGeom prst="rect">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bg2">
                    <a:lumMod val="50000"/>
                  </a:schemeClr>
                </a:solidFill>
                <a:latin typeface="Aptos Black" panose="020B0004020202020204" pitchFamily="34" charset="0"/>
              </a:rPr>
              <a:t>Additional Notes / Bugs </a:t>
            </a:r>
          </a:p>
          <a:p>
            <a:r>
              <a:rPr lang="en-US" dirty="0">
                <a:latin typeface="Aptos" panose="020B0004020202020204" pitchFamily="34" charset="0"/>
              </a:rPr>
              <a:t>The AI Chat Bot was a quick, experimental idea that wasn’t part of the original project plan. </a:t>
            </a:r>
          </a:p>
          <a:p>
            <a:r>
              <a:rPr lang="en-US" dirty="0">
                <a:latin typeface="Aptos" panose="020B0004020202020204" pitchFamily="34" charset="0"/>
              </a:rPr>
              <a:t>It was something new and interesting we wanted to try out. </a:t>
            </a:r>
          </a:p>
          <a:p>
            <a:r>
              <a:rPr lang="en-US" dirty="0">
                <a:latin typeface="Aptos" panose="020B0004020202020204" pitchFamily="34" charset="0"/>
              </a:rPr>
              <a:t>If time allows, we would like to explore it to its full potential so it works smoothly, but if not, that’s perfectly fine since it wasn’t part of our main project idea plan.</a:t>
            </a:r>
          </a:p>
        </p:txBody>
      </p:sp>
      <p:sp>
        <p:nvSpPr>
          <p:cNvPr id="9" name="Rectangle 8">
            <a:extLst>
              <a:ext uri="{FF2B5EF4-FFF2-40B4-BE49-F238E27FC236}">
                <a16:creationId xmlns:a16="http://schemas.microsoft.com/office/drawing/2014/main" id="{B781EA37-51C7-B946-AFE1-D3FE9E25A34A}"/>
              </a:ext>
            </a:extLst>
          </p:cNvPr>
          <p:cNvSpPr/>
          <p:nvPr/>
        </p:nvSpPr>
        <p:spPr>
          <a:xfrm>
            <a:off x="243191" y="2957210"/>
            <a:ext cx="6634264" cy="389106"/>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C990021C-975C-4560-70C2-5E25A2EFAF7D}"/>
              </a:ext>
            </a:extLst>
          </p:cNvPr>
          <p:cNvSpPr/>
          <p:nvPr/>
        </p:nvSpPr>
        <p:spPr>
          <a:xfrm>
            <a:off x="243190" y="6348920"/>
            <a:ext cx="6634264" cy="5090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1429315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BEEC-39C3-AF2C-DEEF-BB1F15CF0B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4A9CD35-40C9-C458-D491-8977A9505832}"/>
              </a:ext>
            </a:extLst>
          </p:cNvPr>
          <p:cNvSpPr/>
          <p:nvPr/>
        </p:nvSpPr>
        <p:spPr>
          <a:xfrm>
            <a:off x="-97797" y="-113012"/>
            <a:ext cx="818525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TESTING CHECKLISTS</a:t>
            </a:r>
          </a:p>
        </p:txBody>
      </p:sp>
      <p:sp>
        <p:nvSpPr>
          <p:cNvPr id="3" name="TextBox 2">
            <a:extLst>
              <a:ext uri="{FF2B5EF4-FFF2-40B4-BE49-F238E27FC236}">
                <a16:creationId xmlns:a16="http://schemas.microsoft.com/office/drawing/2014/main" id="{9B0E6BEB-4A96-5915-B410-FEB728352CB1}"/>
              </a:ext>
            </a:extLst>
          </p:cNvPr>
          <p:cNvSpPr txBox="1"/>
          <p:nvPr/>
        </p:nvSpPr>
        <p:spPr>
          <a:xfrm>
            <a:off x="77820" y="620926"/>
            <a:ext cx="7441660" cy="646331"/>
          </a:xfrm>
          <a:prstGeom prst="rect">
            <a:avLst/>
          </a:prstGeom>
          <a:noFill/>
        </p:spPr>
        <p:txBody>
          <a:bodyPr wrap="square" rtlCol="0">
            <a:spAutoFit/>
          </a:bodyPr>
          <a:lstStyle/>
          <a:p>
            <a:r>
              <a:rPr lang="en-US" dirty="0">
                <a:solidFill>
                  <a:schemeClr val="bg2"/>
                </a:solidFill>
              </a:rPr>
              <a:t>We performed two testing checklists, one for week of Nov 10-16 and one for the final week Dec 2-8. </a:t>
            </a:r>
          </a:p>
        </p:txBody>
      </p:sp>
      <p:sp>
        <p:nvSpPr>
          <p:cNvPr id="4" name="TextBox 3">
            <a:extLst>
              <a:ext uri="{FF2B5EF4-FFF2-40B4-BE49-F238E27FC236}">
                <a16:creationId xmlns:a16="http://schemas.microsoft.com/office/drawing/2014/main" id="{6C6658C3-126C-C629-A734-CB40205C40AA}"/>
              </a:ext>
            </a:extLst>
          </p:cNvPr>
          <p:cNvSpPr txBox="1"/>
          <p:nvPr/>
        </p:nvSpPr>
        <p:spPr>
          <a:xfrm>
            <a:off x="175096" y="1221090"/>
            <a:ext cx="6789907"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This checklist is from Dec 2-8, where previously two in progress task have become of passed status. </a:t>
            </a:r>
          </a:p>
        </p:txBody>
      </p:sp>
      <p:sp>
        <p:nvSpPr>
          <p:cNvPr id="8" name="TextBox 7">
            <a:extLst>
              <a:ext uri="{FF2B5EF4-FFF2-40B4-BE49-F238E27FC236}">
                <a16:creationId xmlns:a16="http://schemas.microsoft.com/office/drawing/2014/main" id="{BB2D4AB0-5078-8973-0D45-77D35CAFE9EF}"/>
              </a:ext>
            </a:extLst>
          </p:cNvPr>
          <p:cNvSpPr txBox="1"/>
          <p:nvPr/>
        </p:nvSpPr>
        <p:spPr>
          <a:xfrm>
            <a:off x="7208196" y="2889115"/>
            <a:ext cx="4591455" cy="2031325"/>
          </a:xfrm>
          <a:prstGeom prst="rect">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bg2">
                    <a:lumMod val="50000"/>
                  </a:schemeClr>
                </a:solidFill>
                <a:latin typeface="Aptos Black" panose="020B0004020202020204" pitchFamily="34" charset="0"/>
              </a:rPr>
              <a:t>Additional Notes / Bugs </a:t>
            </a:r>
          </a:p>
          <a:p>
            <a:r>
              <a:rPr lang="en-US" dirty="0">
                <a:latin typeface="Aptos" panose="020B0004020202020204" pitchFamily="34" charset="0"/>
              </a:rPr>
              <a:t>• AI Chat Bot replaced with a simplified weather-response assistant. </a:t>
            </a:r>
          </a:p>
          <a:p>
            <a:r>
              <a:rPr lang="en-US" dirty="0">
                <a:latin typeface="Aptos" panose="020B0004020202020204" pitchFamily="34" charset="0"/>
              </a:rPr>
              <a:t>• Voice permissions no longer spam; recognition runs only when manually enabled. </a:t>
            </a:r>
          </a:p>
          <a:p>
            <a:r>
              <a:rPr lang="en-US" dirty="0">
                <a:latin typeface="Aptos" panose="020B0004020202020204" pitchFamily="34" charset="0"/>
              </a:rPr>
              <a:t>• PWA install button now appears properly.</a:t>
            </a:r>
          </a:p>
        </p:txBody>
      </p:sp>
      <p:pic>
        <p:nvPicPr>
          <p:cNvPr id="7" name="Picture 6">
            <a:extLst>
              <a:ext uri="{FF2B5EF4-FFF2-40B4-BE49-F238E27FC236}">
                <a16:creationId xmlns:a16="http://schemas.microsoft.com/office/drawing/2014/main" id="{074A4947-375D-DA8E-65B1-CB76D030F96A}"/>
              </a:ext>
            </a:extLst>
          </p:cNvPr>
          <p:cNvPicPr>
            <a:picLocks noChangeAspect="1"/>
          </p:cNvPicPr>
          <p:nvPr/>
        </p:nvPicPr>
        <p:blipFill>
          <a:blip r:embed="rId3"/>
          <a:srcRect t="-1" b="60386"/>
          <a:stretch>
            <a:fillRect/>
          </a:stretch>
        </p:blipFill>
        <p:spPr>
          <a:xfrm>
            <a:off x="175095" y="2001196"/>
            <a:ext cx="6789907" cy="2716720"/>
          </a:xfrm>
          <a:prstGeom prst="rect">
            <a:avLst/>
          </a:prstGeom>
        </p:spPr>
      </p:pic>
      <p:pic>
        <p:nvPicPr>
          <p:cNvPr id="10" name="Picture 9">
            <a:extLst>
              <a:ext uri="{FF2B5EF4-FFF2-40B4-BE49-F238E27FC236}">
                <a16:creationId xmlns:a16="http://schemas.microsoft.com/office/drawing/2014/main" id="{F0AC3135-631F-7914-FA8A-5E791B8C0D59}"/>
              </a:ext>
            </a:extLst>
          </p:cNvPr>
          <p:cNvPicPr>
            <a:picLocks noChangeAspect="1"/>
          </p:cNvPicPr>
          <p:nvPr/>
        </p:nvPicPr>
        <p:blipFill>
          <a:blip r:embed="rId4"/>
          <a:stretch>
            <a:fillRect/>
          </a:stretch>
        </p:blipFill>
        <p:spPr>
          <a:xfrm>
            <a:off x="175095" y="4141280"/>
            <a:ext cx="6789907" cy="2716720"/>
          </a:xfrm>
          <a:prstGeom prst="rect">
            <a:avLst/>
          </a:prstGeom>
        </p:spPr>
      </p:pic>
      <p:sp>
        <p:nvSpPr>
          <p:cNvPr id="11" name="Rectangle 10">
            <a:extLst>
              <a:ext uri="{FF2B5EF4-FFF2-40B4-BE49-F238E27FC236}">
                <a16:creationId xmlns:a16="http://schemas.microsoft.com/office/drawing/2014/main" id="{9F4C089E-36C4-511A-AE6B-FD55DD39B471}"/>
              </a:ext>
            </a:extLst>
          </p:cNvPr>
          <p:cNvSpPr/>
          <p:nvPr/>
        </p:nvSpPr>
        <p:spPr>
          <a:xfrm>
            <a:off x="243191" y="3624118"/>
            <a:ext cx="6245156" cy="509079"/>
          </a:xfrm>
          <a:prstGeom prst="rect">
            <a:avLst/>
          </a:prstGeom>
          <a:noFill/>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126D7758-6297-1716-132E-D10C13536091}"/>
              </a:ext>
            </a:extLst>
          </p:cNvPr>
          <p:cNvSpPr/>
          <p:nvPr/>
        </p:nvSpPr>
        <p:spPr>
          <a:xfrm>
            <a:off x="243191" y="6273281"/>
            <a:ext cx="6245156" cy="509079"/>
          </a:xfrm>
          <a:prstGeom prst="rect">
            <a:avLst/>
          </a:prstGeom>
          <a:noFill/>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2159037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E97BEFA-E0A3-0C1F-228F-73DB2D4BDBAF}"/>
              </a:ext>
            </a:extLst>
          </p:cNvPr>
          <p:cNvPicPr>
            <a:picLocks noChangeAspect="1"/>
          </p:cNvPicPr>
          <p:nvPr/>
        </p:nvPicPr>
        <p:blipFill>
          <a:blip r:embed="rId3"/>
          <a:srcRect/>
          <a:stretch/>
        </p:blipFill>
        <p:spPr>
          <a:xfrm>
            <a:off x="4487109" y="1809924"/>
            <a:ext cx="3214644" cy="1881352"/>
          </a:xfrm>
          <a:prstGeom prst="rect">
            <a:avLst/>
          </a:prstGeom>
        </p:spPr>
      </p:pic>
      <p:sp>
        <p:nvSpPr>
          <p:cNvPr id="25" name="Rectangle 24">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5EAF18A-3512-00EA-BC2E-BDDAD3E81E2D}"/>
              </a:ext>
            </a:extLst>
          </p:cNvPr>
          <p:cNvPicPr>
            <a:picLocks noChangeAspect="1"/>
          </p:cNvPicPr>
          <p:nvPr/>
        </p:nvPicPr>
        <p:blipFill>
          <a:blip r:embed="rId4"/>
          <a:srcRect/>
          <a:stretch/>
        </p:blipFill>
        <p:spPr>
          <a:xfrm>
            <a:off x="8322652" y="1566406"/>
            <a:ext cx="2918043" cy="2654605"/>
          </a:xfrm>
          <a:prstGeom prst="rect">
            <a:avLst/>
          </a:prstGeom>
        </p:spPr>
      </p:pic>
      <p:sp>
        <p:nvSpPr>
          <p:cNvPr id="12" name="TextBox 11">
            <a:extLst>
              <a:ext uri="{FF2B5EF4-FFF2-40B4-BE49-F238E27FC236}">
                <a16:creationId xmlns:a16="http://schemas.microsoft.com/office/drawing/2014/main" id="{489289E4-EBFF-D9C7-5CDE-C4DDCAF303B7}"/>
              </a:ext>
            </a:extLst>
          </p:cNvPr>
          <p:cNvSpPr txBox="1"/>
          <p:nvPr/>
        </p:nvSpPr>
        <p:spPr>
          <a:xfrm>
            <a:off x="801150" y="4229309"/>
            <a:ext cx="3207173" cy="1818959"/>
          </a:xfrm>
          <a:prstGeom prst="rect">
            <a:avLst/>
          </a:prstGeom>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870" dirty="0">
                <a:solidFill>
                  <a:schemeClr val="bg2">
                    <a:lumMod val="25000"/>
                  </a:schemeClr>
                </a:solidFill>
                <a:latin typeface="Arial" panose="020B0604020202020204" pitchFamily="34" charset="0"/>
                <a:cs typeface="Arial" panose="020B0604020202020204" pitchFamily="34" charset="0"/>
              </a:rPr>
              <a:t>This diagram shows how the user interacts with the app, either by pressing buttons to get weather or listen, or by issuing voice commands for specific information.</a:t>
            </a:r>
          </a:p>
        </p:txBody>
      </p:sp>
      <p:pic>
        <p:nvPicPr>
          <p:cNvPr id="17" name="Picture 16" descr="A diagram of buttons and buttons&#10;&#10;AI-generated content may be incorrect.">
            <a:extLst>
              <a:ext uri="{FF2B5EF4-FFF2-40B4-BE49-F238E27FC236}">
                <a16:creationId xmlns:a16="http://schemas.microsoft.com/office/drawing/2014/main" id="{3D66B2F3-1FFB-A03B-B1C0-E15BFB7BDFF8}"/>
              </a:ext>
            </a:extLst>
          </p:cNvPr>
          <p:cNvPicPr>
            <a:picLocks noChangeAspect="1"/>
          </p:cNvPicPr>
          <p:nvPr/>
        </p:nvPicPr>
        <p:blipFill>
          <a:blip r:embed="rId5"/>
          <a:stretch>
            <a:fillRect/>
          </a:stretch>
        </p:blipFill>
        <p:spPr>
          <a:xfrm>
            <a:off x="1018848" y="1776751"/>
            <a:ext cx="2771775" cy="1914525"/>
          </a:xfrm>
          <a:prstGeom prst="rect">
            <a:avLst/>
          </a:prstGeom>
        </p:spPr>
      </p:pic>
      <p:sp>
        <p:nvSpPr>
          <p:cNvPr id="18" name="Rectangle 17">
            <a:extLst>
              <a:ext uri="{FF2B5EF4-FFF2-40B4-BE49-F238E27FC236}">
                <a16:creationId xmlns:a16="http://schemas.microsoft.com/office/drawing/2014/main" id="{7D235C62-4DCA-138D-7A35-CA3491C05845}"/>
              </a:ext>
            </a:extLst>
          </p:cNvPr>
          <p:cNvSpPr/>
          <p:nvPr/>
        </p:nvSpPr>
        <p:spPr>
          <a:xfrm>
            <a:off x="760694" y="975326"/>
            <a:ext cx="3288081"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chemeClr val="accent3"/>
                </a:solidFill>
              </a:rPr>
              <a:t>User Input Modalities</a:t>
            </a:r>
          </a:p>
        </p:txBody>
      </p:sp>
      <p:sp>
        <p:nvSpPr>
          <p:cNvPr id="20" name="Rectangle 19">
            <a:extLst>
              <a:ext uri="{FF2B5EF4-FFF2-40B4-BE49-F238E27FC236}">
                <a16:creationId xmlns:a16="http://schemas.microsoft.com/office/drawing/2014/main" id="{1522B42A-E15B-69D7-7E97-EEBCD45EED51}"/>
              </a:ext>
            </a:extLst>
          </p:cNvPr>
          <p:cNvSpPr/>
          <p:nvPr/>
        </p:nvSpPr>
        <p:spPr>
          <a:xfrm>
            <a:off x="4487109" y="979276"/>
            <a:ext cx="2987228"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chemeClr val="accent3"/>
                </a:solidFill>
              </a:rPr>
              <a:t>Data Flow Diagram</a:t>
            </a:r>
          </a:p>
        </p:txBody>
      </p:sp>
      <p:sp>
        <p:nvSpPr>
          <p:cNvPr id="24" name="TextBox 23">
            <a:extLst>
              <a:ext uri="{FF2B5EF4-FFF2-40B4-BE49-F238E27FC236}">
                <a16:creationId xmlns:a16="http://schemas.microsoft.com/office/drawing/2014/main" id="{22DFB592-2F9F-C067-463E-92927CBBD5BC}"/>
              </a:ext>
            </a:extLst>
          </p:cNvPr>
          <p:cNvSpPr txBox="1"/>
          <p:nvPr/>
        </p:nvSpPr>
        <p:spPr>
          <a:xfrm>
            <a:off x="4401521" y="4219370"/>
            <a:ext cx="3388958" cy="1923604"/>
          </a:xfrm>
          <a:prstGeom prst="rect">
            <a:avLst/>
          </a:prstGeom>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700" dirty="0">
                <a:solidFill>
                  <a:schemeClr val="bg2">
                    <a:lumMod val="25000"/>
                  </a:schemeClr>
                </a:solidFill>
                <a:latin typeface="Arial" panose="020B0604020202020204" pitchFamily="34" charset="0"/>
                <a:cs typeface="Arial" panose="020B0604020202020204" pitchFamily="34" charset="0"/>
              </a:rPr>
              <a:t>This diagram shows how data flows through the app: the user interacts with UI buttons, which trigger API requests. The API retrieves weather data, which is then displayed on the page and read aloud via text-to-speech</a:t>
            </a:r>
          </a:p>
        </p:txBody>
      </p:sp>
      <p:sp>
        <p:nvSpPr>
          <p:cNvPr id="26" name="Rectangle 25">
            <a:extLst>
              <a:ext uri="{FF2B5EF4-FFF2-40B4-BE49-F238E27FC236}">
                <a16:creationId xmlns:a16="http://schemas.microsoft.com/office/drawing/2014/main" id="{6ADFAA18-ED5C-1438-8DD9-6D7A0292F9C1}"/>
              </a:ext>
            </a:extLst>
          </p:cNvPr>
          <p:cNvSpPr/>
          <p:nvPr/>
        </p:nvSpPr>
        <p:spPr>
          <a:xfrm>
            <a:off x="8184473" y="979276"/>
            <a:ext cx="3194400"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chemeClr val="accent3"/>
                </a:solidFill>
              </a:rPr>
              <a:t>Error Handling Flow </a:t>
            </a:r>
          </a:p>
        </p:txBody>
      </p:sp>
      <p:sp>
        <p:nvSpPr>
          <p:cNvPr id="27" name="TextBox 26">
            <a:extLst>
              <a:ext uri="{FF2B5EF4-FFF2-40B4-BE49-F238E27FC236}">
                <a16:creationId xmlns:a16="http://schemas.microsoft.com/office/drawing/2014/main" id="{F29A4870-23BF-F938-3AF0-827A08E46298}"/>
              </a:ext>
            </a:extLst>
          </p:cNvPr>
          <p:cNvSpPr txBox="1"/>
          <p:nvPr/>
        </p:nvSpPr>
        <p:spPr>
          <a:xfrm>
            <a:off x="8087194" y="4229309"/>
            <a:ext cx="3388958" cy="1923604"/>
          </a:xfrm>
          <a:prstGeom prst="rect">
            <a:avLst/>
          </a:prstGeom>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1700" dirty="0">
                <a:solidFill>
                  <a:schemeClr val="bg2">
                    <a:lumMod val="25000"/>
                  </a:schemeClr>
                </a:solidFill>
                <a:latin typeface="Arial" panose="020B0604020202020204" pitchFamily="34" charset="0"/>
                <a:cs typeface="Arial" panose="020B0604020202020204" pitchFamily="34" charset="0"/>
              </a:rPr>
              <a:t>This diagram shows how the app handles errors: input is validated, and if successful, data is displayed and read aloud. If validation fails, the API request handles errors and loops back to re-check the input.</a:t>
            </a:r>
          </a:p>
        </p:txBody>
      </p:sp>
    </p:spTree>
    <p:extLst>
      <p:ext uri="{BB962C8B-B14F-4D97-AF65-F5344CB8AC3E}">
        <p14:creationId xmlns:p14="http://schemas.microsoft.com/office/powerpoint/2010/main" val="4658360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B51CD9-9890-A0DE-E996-3648A0018189}"/>
              </a:ext>
            </a:extLst>
          </p:cNvPr>
          <p:cNvSpPr/>
          <p:nvPr/>
        </p:nvSpPr>
        <p:spPr>
          <a:xfrm>
            <a:off x="412786" y="449087"/>
            <a:ext cx="5202822" cy="1645920"/>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3000" b="1" cap="all" spc="200" dirty="0">
                <a:ln w="22225">
                  <a:solidFill>
                    <a:schemeClr val="accent2"/>
                  </a:solidFill>
                  <a:prstDash val="solid"/>
                </a:ln>
                <a:solidFill>
                  <a:srgbClr val="262626"/>
                </a:solidFill>
                <a:effectLst/>
                <a:latin typeface="+mj-lt"/>
                <a:ea typeface="+mj-ea"/>
                <a:cs typeface="+mj-cs"/>
              </a:rPr>
              <a:t>CASE 1: Check Current Weather</a:t>
            </a:r>
          </a:p>
        </p:txBody>
      </p:sp>
      <p:sp>
        <p:nvSpPr>
          <p:cNvPr id="16" name="Rectangle 15">
            <a:extLst>
              <a:ext uri="{FF2B5EF4-FFF2-40B4-BE49-F238E27FC236}">
                <a16:creationId xmlns:a16="http://schemas.microsoft.com/office/drawing/2014/main" id="{DEB57E2C-335A-47E8-AB69-3799BACC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process&#10;&#10;AI-generated content may be incorrect.">
            <a:extLst>
              <a:ext uri="{FF2B5EF4-FFF2-40B4-BE49-F238E27FC236}">
                <a16:creationId xmlns:a16="http://schemas.microsoft.com/office/drawing/2014/main" id="{009C9D8C-7AB4-BE7C-F430-0F37978B12FE}"/>
              </a:ext>
            </a:extLst>
          </p:cNvPr>
          <p:cNvPicPr>
            <a:picLocks noChangeAspect="1"/>
          </p:cNvPicPr>
          <p:nvPr/>
        </p:nvPicPr>
        <p:blipFill>
          <a:blip r:embed="rId3"/>
          <a:stretch>
            <a:fillRect/>
          </a:stretch>
        </p:blipFill>
        <p:spPr>
          <a:xfrm>
            <a:off x="7467600" y="158572"/>
            <a:ext cx="3777343" cy="6540856"/>
          </a:xfrm>
          <a:prstGeom prst="rect">
            <a:avLst/>
          </a:prstGeom>
        </p:spPr>
      </p:pic>
      <p:sp>
        <p:nvSpPr>
          <p:cNvPr id="13" name="TextBox 12">
            <a:extLst>
              <a:ext uri="{FF2B5EF4-FFF2-40B4-BE49-F238E27FC236}">
                <a16:creationId xmlns:a16="http://schemas.microsoft.com/office/drawing/2014/main" id="{68B2D543-A4CD-986E-5333-FC62D095B0A7}"/>
              </a:ext>
            </a:extLst>
          </p:cNvPr>
          <p:cNvSpPr txBox="1"/>
          <p:nvPr/>
        </p:nvSpPr>
        <p:spPr>
          <a:xfrm>
            <a:off x="412787" y="2275114"/>
            <a:ext cx="5202822" cy="31393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gn="just">
              <a:buFont typeface="Arial" panose="020B0604020202020204" pitchFamily="34" charset="0"/>
              <a:buChar char="•"/>
            </a:pPr>
            <a:r>
              <a:rPr lang="en-US" dirty="0">
                <a:solidFill>
                  <a:schemeClr val="tx2">
                    <a:lumMod val="75000"/>
                  </a:schemeClr>
                </a:solidFill>
              </a:rPr>
              <a:t>In this use case, the user checks the current weather by clicking the 'Get Weather' button or using a voice command. </a:t>
            </a:r>
          </a:p>
          <a:p>
            <a:pPr marL="285750" indent="-285750" algn="just">
              <a:buFont typeface="Arial" panose="020B0604020202020204" pitchFamily="34" charset="0"/>
              <a:buChar char="•"/>
            </a:pPr>
            <a:r>
              <a:rPr lang="en-US" dirty="0">
                <a:solidFill>
                  <a:schemeClr val="tx2">
                    <a:lumMod val="75000"/>
                  </a:schemeClr>
                </a:solidFill>
              </a:rPr>
              <a:t>The app fetches data from the </a:t>
            </a:r>
            <a:r>
              <a:rPr lang="en-US" dirty="0" err="1">
                <a:solidFill>
                  <a:schemeClr val="tx2">
                    <a:lumMod val="75000"/>
                  </a:schemeClr>
                </a:solidFill>
              </a:rPr>
              <a:t>OpenWeatherMap</a:t>
            </a:r>
            <a:r>
              <a:rPr lang="en-US" dirty="0">
                <a:solidFill>
                  <a:schemeClr val="tx2">
                    <a:lumMod val="75000"/>
                  </a:schemeClr>
                </a:solidFill>
              </a:rPr>
              <a:t> API, processes the temperature, humidity, and wind speed, and displays the results on the screen. </a:t>
            </a:r>
          </a:p>
          <a:p>
            <a:pPr marL="285750" indent="-285750" algn="just">
              <a:buFont typeface="Arial" panose="020B0604020202020204" pitchFamily="34" charset="0"/>
              <a:buChar char="•"/>
            </a:pPr>
            <a:r>
              <a:rPr lang="en-US" dirty="0">
                <a:solidFill>
                  <a:schemeClr val="tx2">
                    <a:lumMod val="75000"/>
                  </a:schemeClr>
                </a:solidFill>
              </a:rPr>
              <a:t>Optionally, the system reads the information aloud using text-to-speech. </a:t>
            </a:r>
          </a:p>
          <a:p>
            <a:pPr marL="285750" indent="-285750" algn="just">
              <a:buFont typeface="Arial" panose="020B0604020202020204" pitchFamily="34" charset="0"/>
              <a:buChar char="•"/>
            </a:pPr>
            <a:r>
              <a:rPr lang="en-US" dirty="0">
                <a:solidFill>
                  <a:schemeClr val="tx2">
                    <a:lumMod val="75000"/>
                  </a:schemeClr>
                </a:solidFill>
              </a:rPr>
              <a:t>If the API response is invalid, an error message is shown, and the system automatically retries the request.</a:t>
            </a:r>
          </a:p>
        </p:txBody>
      </p:sp>
    </p:spTree>
    <p:extLst>
      <p:ext uri="{BB962C8B-B14F-4D97-AF65-F5344CB8AC3E}">
        <p14:creationId xmlns:p14="http://schemas.microsoft.com/office/powerpoint/2010/main" val="426989665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5D07083C-F7E6-A08E-65BA-1299AE5EA5A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46CC6A3-3057-B92D-3551-19AF0966F7F3}"/>
              </a:ext>
            </a:extLst>
          </p:cNvPr>
          <p:cNvSpPr/>
          <p:nvPr/>
        </p:nvSpPr>
        <p:spPr>
          <a:xfrm>
            <a:off x="412785" y="449087"/>
            <a:ext cx="5476737" cy="1645920"/>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3000" b="1" cap="all" spc="200" dirty="0">
                <a:ln w="22225">
                  <a:solidFill>
                    <a:schemeClr val="accent2"/>
                  </a:solidFill>
                  <a:prstDash val="solid"/>
                </a:ln>
                <a:solidFill>
                  <a:srgbClr val="262626"/>
                </a:solidFill>
                <a:effectLst/>
                <a:latin typeface="+mj-lt"/>
                <a:ea typeface="+mj-ea"/>
                <a:cs typeface="+mj-cs"/>
              </a:rPr>
              <a:t>CASE II: Voice Query for Weather Details</a:t>
            </a:r>
          </a:p>
        </p:txBody>
      </p:sp>
      <p:sp>
        <p:nvSpPr>
          <p:cNvPr id="16" name="Rectangle 15">
            <a:extLst>
              <a:ext uri="{FF2B5EF4-FFF2-40B4-BE49-F238E27FC236}">
                <a16:creationId xmlns:a16="http://schemas.microsoft.com/office/drawing/2014/main" id="{D1CFBCE0-98A9-57D9-5FCF-B0C965A2E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221FE95-5DDB-EE49-AB8B-76662E6F640B}"/>
              </a:ext>
            </a:extLst>
          </p:cNvPr>
          <p:cNvPicPr>
            <a:picLocks noChangeAspect="1"/>
          </p:cNvPicPr>
          <p:nvPr/>
        </p:nvPicPr>
        <p:blipFill>
          <a:blip r:embed="rId3"/>
          <a:srcRect/>
          <a:stretch/>
        </p:blipFill>
        <p:spPr>
          <a:xfrm>
            <a:off x="7623123" y="158572"/>
            <a:ext cx="3466297" cy="6540856"/>
          </a:xfrm>
          <a:prstGeom prst="rect">
            <a:avLst/>
          </a:prstGeom>
        </p:spPr>
      </p:pic>
      <p:sp>
        <p:nvSpPr>
          <p:cNvPr id="13" name="TextBox 12">
            <a:extLst>
              <a:ext uri="{FF2B5EF4-FFF2-40B4-BE49-F238E27FC236}">
                <a16:creationId xmlns:a16="http://schemas.microsoft.com/office/drawing/2014/main" id="{91690444-4B74-0866-B560-06F2AA679F87}"/>
              </a:ext>
            </a:extLst>
          </p:cNvPr>
          <p:cNvSpPr txBox="1"/>
          <p:nvPr/>
        </p:nvSpPr>
        <p:spPr>
          <a:xfrm>
            <a:off x="412787" y="2275114"/>
            <a:ext cx="5202822" cy="369331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gn="just">
              <a:buFont typeface="Arial" panose="020B0604020202020204" pitchFamily="34" charset="0"/>
              <a:buChar char="•"/>
            </a:pPr>
            <a:r>
              <a:rPr lang="en-US" dirty="0">
                <a:solidFill>
                  <a:schemeClr val="tx2">
                    <a:lumMod val="75000"/>
                  </a:schemeClr>
                </a:solidFill>
              </a:rPr>
              <a:t>In this scenario, the user speaks a command, such as “What’s the temperature in New York?”. </a:t>
            </a:r>
          </a:p>
          <a:p>
            <a:pPr marL="285750" indent="-285750" algn="just">
              <a:buFont typeface="Arial" panose="020B0604020202020204" pitchFamily="34" charset="0"/>
              <a:buChar char="•"/>
            </a:pPr>
            <a:r>
              <a:rPr lang="en-US" dirty="0">
                <a:solidFill>
                  <a:schemeClr val="tx2">
                    <a:lumMod val="75000"/>
                  </a:schemeClr>
                </a:solidFill>
              </a:rPr>
              <a:t>The system first uses the </a:t>
            </a:r>
            <a:r>
              <a:rPr lang="en-US" dirty="0" err="1">
                <a:solidFill>
                  <a:schemeClr val="tx2">
                    <a:lumMod val="75000"/>
                  </a:schemeClr>
                </a:solidFill>
              </a:rPr>
              <a:t>SpeechSynthesis</a:t>
            </a:r>
            <a:r>
              <a:rPr lang="en-US" dirty="0">
                <a:solidFill>
                  <a:schemeClr val="tx2">
                    <a:lumMod val="75000"/>
                  </a:schemeClr>
                </a:solidFill>
              </a:rPr>
              <a:t> API to convert the spoken input into text, then parses and maps the command to identify the requested weather data. </a:t>
            </a:r>
          </a:p>
          <a:p>
            <a:pPr marL="285750" indent="-285750" algn="just">
              <a:buFont typeface="Arial" panose="020B0604020202020204" pitchFamily="34" charset="0"/>
              <a:buChar char="•"/>
            </a:pPr>
            <a:r>
              <a:rPr lang="en-US" dirty="0">
                <a:solidFill>
                  <a:schemeClr val="tx2">
                    <a:lumMod val="75000"/>
                  </a:schemeClr>
                </a:solidFill>
              </a:rPr>
              <a:t>A call is made to the </a:t>
            </a:r>
            <a:r>
              <a:rPr lang="en-US" dirty="0" err="1">
                <a:solidFill>
                  <a:schemeClr val="tx2">
                    <a:lumMod val="75000"/>
                  </a:schemeClr>
                </a:solidFill>
              </a:rPr>
              <a:t>OpenWeatherMap</a:t>
            </a:r>
            <a:r>
              <a:rPr lang="en-US" dirty="0">
                <a:solidFill>
                  <a:schemeClr val="tx2">
                    <a:lumMod val="75000"/>
                  </a:schemeClr>
                </a:solidFill>
              </a:rPr>
              <a:t> API, and if the response is valid, the result is displayed on the screen and also read aloud using text-to-speech for convenience. </a:t>
            </a:r>
          </a:p>
          <a:p>
            <a:pPr marL="285750" indent="-285750" algn="just">
              <a:buFont typeface="Arial" panose="020B0604020202020204" pitchFamily="34" charset="0"/>
              <a:buChar char="•"/>
            </a:pPr>
            <a:r>
              <a:rPr lang="en-US" dirty="0">
                <a:solidFill>
                  <a:schemeClr val="tx2">
                    <a:lumMod val="75000"/>
                  </a:schemeClr>
                </a:solidFill>
              </a:rPr>
              <a:t>If the API request fails or the command cannot be understood, the system provides an error message and prompts the user to retry.</a:t>
            </a:r>
          </a:p>
        </p:txBody>
      </p:sp>
    </p:spTree>
    <p:extLst>
      <p:ext uri="{BB962C8B-B14F-4D97-AF65-F5344CB8AC3E}">
        <p14:creationId xmlns:p14="http://schemas.microsoft.com/office/powerpoint/2010/main" val="304413476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2A3A4CE8-95AB-CA15-5CE9-3C00F869BF9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D69C0AF-B5A1-9333-FF1C-B7937AF9BBB4}"/>
              </a:ext>
            </a:extLst>
          </p:cNvPr>
          <p:cNvSpPr/>
          <p:nvPr/>
        </p:nvSpPr>
        <p:spPr>
          <a:xfrm>
            <a:off x="412785" y="449087"/>
            <a:ext cx="5476737" cy="1645920"/>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3000" b="1" cap="all" spc="200" dirty="0">
                <a:ln w="22225">
                  <a:solidFill>
                    <a:schemeClr val="accent2"/>
                  </a:solidFill>
                  <a:prstDash val="solid"/>
                </a:ln>
                <a:solidFill>
                  <a:srgbClr val="262626"/>
                </a:solidFill>
                <a:effectLst/>
                <a:latin typeface="+mj-lt"/>
                <a:ea typeface="+mj-ea"/>
                <a:cs typeface="+mj-cs"/>
              </a:rPr>
              <a:t>CASE III: Fetching a 5-Day Forecast</a:t>
            </a:r>
          </a:p>
        </p:txBody>
      </p:sp>
      <p:sp>
        <p:nvSpPr>
          <p:cNvPr id="16" name="Rectangle 15">
            <a:extLst>
              <a:ext uri="{FF2B5EF4-FFF2-40B4-BE49-F238E27FC236}">
                <a16:creationId xmlns:a16="http://schemas.microsoft.com/office/drawing/2014/main" id="{D357DA6E-9A26-B048-863D-B9D45E198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E1AE7BE-EFE6-A511-CB71-5630D42A9A48}"/>
              </a:ext>
            </a:extLst>
          </p:cNvPr>
          <p:cNvPicPr>
            <a:picLocks noChangeAspect="1"/>
          </p:cNvPicPr>
          <p:nvPr/>
        </p:nvPicPr>
        <p:blipFill>
          <a:blip r:embed="rId3"/>
          <a:srcRect/>
          <a:stretch/>
        </p:blipFill>
        <p:spPr>
          <a:xfrm>
            <a:off x="7632956" y="435424"/>
            <a:ext cx="3585651" cy="5987152"/>
          </a:xfrm>
          <a:prstGeom prst="rect">
            <a:avLst/>
          </a:prstGeom>
        </p:spPr>
      </p:pic>
      <p:sp>
        <p:nvSpPr>
          <p:cNvPr id="13" name="TextBox 12">
            <a:extLst>
              <a:ext uri="{FF2B5EF4-FFF2-40B4-BE49-F238E27FC236}">
                <a16:creationId xmlns:a16="http://schemas.microsoft.com/office/drawing/2014/main" id="{15EBC075-5808-929D-6379-17F7FB1BABEB}"/>
              </a:ext>
            </a:extLst>
          </p:cNvPr>
          <p:cNvSpPr txBox="1"/>
          <p:nvPr/>
        </p:nvSpPr>
        <p:spPr>
          <a:xfrm>
            <a:off x="412787" y="2275114"/>
            <a:ext cx="5202822" cy="369331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gn="just">
              <a:buFont typeface="Arial" panose="020B0604020202020204" pitchFamily="34" charset="0"/>
              <a:buChar char="•"/>
            </a:pPr>
            <a:r>
              <a:rPr lang="en-US" dirty="0">
                <a:solidFill>
                  <a:schemeClr val="tx2">
                    <a:lumMod val="75000"/>
                  </a:schemeClr>
                </a:solidFill>
              </a:rPr>
              <a:t>In this scenario, the user requests a “5-day weather forecast.” </a:t>
            </a:r>
          </a:p>
          <a:p>
            <a:pPr marL="285750" indent="-285750" algn="just">
              <a:buFont typeface="Arial" panose="020B0604020202020204" pitchFamily="34" charset="0"/>
              <a:buChar char="•"/>
            </a:pPr>
            <a:r>
              <a:rPr lang="en-US" dirty="0">
                <a:solidFill>
                  <a:schemeClr val="tx2">
                    <a:lumMod val="75000"/>
                  </a:schemeClr>
                </a:solidFill>
              </a:rPr>
              <a:t>The system calls the </a:t>
            </a:r>
            <a:r>
              <a:rPr lang="en-US" dirty="0" err="1">
                <a:solidFill>
                  <a:schemeClr val="tx2">
                    <a:lumMod val="75000"/>
                  </a:schemeClr>
                </a:solidFill>
              </a:rPr>
              <a:t>OpenWeatherMap</a:t>
            </a:r>
            <a:r>
              <a:rPr lang="en-US" dirty="0">
                <a:solidFill>
                  <a:schemeClr val="tx2">
                    <a:lumMod val="75000"/>
                  </a:schemeClr>
                </a:solidFill>
              </a:rPr>
              <a:t> Forecast API and retrieves hourly and daily forecast data for the next five days. </a:t>
            </a:r>
          </a:p>
          <a:p>
            <a:pPr marL="285750" indent="-285750" algn="just">
              <a:buFont typeface="Arial" panose="020B0604020202020204" pitchFamily="34" charset="0"/>
              <a:buChar char="•"/>
            </a:pPr>
            <a:r>
              <a:rPr lang="en-US" dirty="0">
                <a:solidFill>
                  <a:schemeClr val="tx2">
                    <a:lumMod val="75000"/>
                  </a:schemeClr>
                </a:solidFill>
              </a:rPr>
              <a:t>The information is displayed in a clean format on the screen (such as date, temperature, humidity, and conditions). </a:t>
            </a:r>
          </a:p>
          <a:p>
            <a:pPr marL="285750" indent="-285750" algn="just">
              <a:buFont typeface="Arial" panose="020B0604020202020204" pitchFamily="34" charset="0"/>
              <a:buChar char="•"/>
            </a:pPr>
            <a:r>
              <a:rPr lang="en-US" dirty="0">
                <a:solidFill>
                  <a:schemeClr val="tx2">
                    <a:lumMod val="75000"/>
                  </a:schemeClr>
                </a:solidFill>
              </a:rPr>
              <a:t>At the same time, a summary of each day’s weather is read aloud using text-to-speech for accessibility. </a:t>
            </a:r>
          </a:p>
          <a:p>
            <a:pPr marL="285750" indent="-285750" algn="just">
              <a:buFont typeface="Arial" panose="020B0604020202020204" pitchFamily="34" charset="0"/>
              <a:buChar char="•"/>
            </a:pPr>
            <a:r>
              <a:rPr lang="en-US" dirty="0">
                <a:solidFill>
                  <a:schemeClr val="tx2">
                    <a:lumMod val="75000"/>
                  </a:schemeClr>
                </a:solidFill>
              </a:rPr>
              <a:t>If the API call fails, the user is shown an error message with the option to retry.</a:t>
            </a:r>
          </a:p>
        </p:txBody>
      </p:sp>
    </p:spTree>
    <p:extLst>
      <p:ext uri="{BB962C8B-B14F-4D97-AF65-F5344CB8AC3E}">
        <p14:creationId xmlns:p14="http://schemas.microsoft.com/office/powerpoint/2010/main" val="301666503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8A87FF7-FBBE-70F2-59C8-662E16C6714F}"/>
              </a:ext>
            </a:extLst>
          </p:cNvPr>
          <p:cNvSpPr txBox="1"/>
          <p:nvPr/>
        </p:nvSpPr>
        <p:spPr>
          <a:xfrm>
            <a:off x="6096000" y="235226"/>
            <a:ext cx="6096000" cy="941796"/>
          </a:xfrm>
          <a:prstGeom prst="rect">
            <a:avLst/>
          </a:prstGeom>
          <a:effectLst>
            <a:glow rad="228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ctr">
            <a:normAutofit/>
          </a:bodyPr>
          <a:lstStyle/>
          <a:p>
            <a:pPr algn="ctr" defTabSz="914400">
              <a:lnSpc>
                <a:spcPct val="90000"/>
              </a:lnSpc>
              <a:spcBef>
                <a:spcPct val="0"/>
              </a:spcBef>
              <a:spcAft>
                <a:spcPts val="600"/>
              </a:spcAft>
            </a:pPr>
            <a:r>
              <a:rPr lang="en-US" sz="2000" b="1" dirty="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rPr>
              <a:t>CODE HIGHLIGHT – VOICE COMMAND BUG</a:t>
            </a:r>
          </a:p>
        </p:txBody>
      </p:sp>
      <p:pic>
        <p:nvPicPr>
          <p:cNvPr id="14" name="Picture 13" descr="A screen shot of a computer program&#10;&#10;AI-generated content may be incorrect.">
            <a:extLst>
              <a:ext uri="{FF2B5EF4-FFF2-40B4-BE49-F238E27FC236}">
                <a16:creationId xmlns:a16="http://schemas.microsoft.com/office/drawing/2014/main" id="{5862C460-3255-ED13-55C9-2AB3965B7D3C}"/>
              </a:ext>
            </a:extLst>
          </p:cNvPr>
          <p:cNvPicPr>
            <a:picLocks noChangeAspect="1"/>
          </p:cNvPicPr>
          <p:nvPr/>
        </p:nvPicPr>
        <p:blipFill>
          <a:blip r:embed="rId2"/>
          <a:srcRect l="5129" r="21539" b="1"/>
          <a:stretch>
            <a:fillRect/>
          </a:stretch>
        </p:blipFill>
        <p:spPr>
          <a:xfrm>
            <a:off x="1" y="10"/>
            <a:ext cx="6095999" cy="6857990"/>
          </a:xfrm>
          <a:prstGeom prst="rect">
            <a:avLst/>
          </a:prstGeom>
        </p:spPr>
      </p:pic>
      <p:cxnSp>
        <p:nvCxnSpPr>
          <p:cNvPr id="17" name="Straight Arrow Connector 16">
            <a:extLst>
              <a:ext uri="{FF2B5EF4-FFF2-40B4-BE49-F238E27FC236}">
                <a16:creationId xmlns:a16="http://schemas.microsoft.com/office/drawing/2014/main" id="{2AB8D920-50A4-6082-BFAD-572A89521063}"/>
              </a:ext>
            </a:extLst>
          </p:cNvPr>
          <p:cNvCxnSpPr>
            <a:cxnSpLocks/>
          </p:cNvCxnSpPr>
          <p:nvPr/>
        </p:nvCxnSpPr>
        <p:spPr>
          <a:xfrm flipH="1">
            <a:off x="4531360" y="1838960"/>
            <a:ext cx="241808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9" name="Rectangle 18">
            <a:extLst>
              <a:ext uri="{FF2B5EF4-FFF2-40B4-BE49-F238E27FC236}">
                <a16:creationId xmlns:a16="http://schemas.microsoft.com/office/drawing/2014/main" id="{E0B4BFFE-4729-5585-625A-BE2C1A8C6B5C}"/>
              </a:ext>
            </a:extLst>
          </p:cNvPr>
          <p:cNvSpPr/>
          <p:nvPr/>
        </p:nvSpPr>
        <p:spPr>
          <a:xfrm>
            <a:off x="660400" y="1696720"/>
            <a:ext cx="3515360" cy="33528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DADE3A62-C8F3-FE8F-2345-E2DCC5533F68}"/>
              </a:ext>
            </a:extLst>
          </p:cNvPr>
          <p:cNvSpPr txBox="1"/>
          <p:nvPr/>
        </p:nvSpPr>
        <p:spPr>
          <a:xfrm>
            <a:off x="6451600" y="1510417"/>
            <a:ext cx="5527040"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000" dirty="0">
                <a:ln w="0"/>
                <a:solidFill>
                  <a:schemeClr val="bg2">
                    <a:lumMod val="25000"/>
                  </a:schemeClr>
                </a:solidFill>
                <a:effectLst>
                  <a:outerShdw blurRad="38100" dist="19050" dir="2700000" algn="tl" rotWithShape="0">
                    <a:schemeClr val="dk1">
                      <a:alpha val="40000"/>
                    </a:schemeClr>
                  </a:outerShdw>
                </a:effectLst>
              </a:rPr>
              <a:t>Prevents user voice commands from running before weather data loads.</a:t>
            </a:r>
          </a:p>
        </p:txBody>
      </p:sp>
      <p:sp>
        <p:nvSpPr>
          <p:cNvPr id="21" name="Rectangle 20">
            <a:extLst>
              <a:ext uri="{FF2B5EF4-FFF2-40B4-BE49-F238E27FC236}">
                <a16:creationId xmlns:a16="http://schemas.microsoft.com/office/drawing/2014/main" id="{7E5EF689-5DD5-5710-A7EA-376BB50F24F1}"/>
              </a:ext>
            </a:extLst>
          </p:cNvPr>
          <p:cNvSpPr/>
          <p:nvPr/>
        </p:nvSpPr>
        <p:spPr>
          <a:xfrm>
            <a:off x="6451600" y="2431652"/>
            <a:ext cx="2763520" cy="3796427"/>
          </a:xfrm>
          <a:prstGeom prst="rect">
            <a:avLst/>
          </a:prstGeom>
          <a:solidFill>
            <a:srgbClr val="FF6565"/>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BUG – What was the problem?</a:t>
            </a:r>
          </a:p>
          <a:p>
            <a:pPr algn="ctr"/>
            <a:endParaRPr lang="en-US" sz="1700" b="1" dirty="0">
              <a:solidFill>
                <a:srgbClr val="C00000"/>
              </a:solidFill>
            </a:endParaRPr>
          </a:p>
          <a:p>
            <a:pPr marL="285750" indent="-285750">
              <a:buFont typeface="Arial" panose="020B0604020202020204" pitchFamily="34" charset="0"/>
              <a:buChar char="•"/>
            </a:pPr>
            <a:r>
              <a:rPr lang="en-US" sz="1700" dirty="0"/>
              <a:t>Users could trigger voice commands before the weather API returned data. </a:t>
            </a:r>
          </a:p>
          <a:p>
            <a:pPr marL="285750" indent="-285750">
              <a:buFont typeface="Arial" panose="020B0604020202020204" pitchFamily="34" charset="0"/>
              <a:buChar char="•"/>
            </a:pPr>
            <a:r>
              <a:rPr lang="en-US" sz="1700" dirty="0"/>
              <a:t>The app would try to speak temperature or weather conditions that didn’t exist yet, resulting in empty or wrong output.</a:t>
            </a:r>
          </a:p>
        </p:txBody>
      </p:sp>
      <p:sp>
        <p:nvSpPr>
          <p:cNvPr id="26" name="Rectangle 25">
            <a:extLst>
              <a:ext uri="{FF2B5EF4-FFF2-40B4-BE49-F238E27FC236}">
                <a16:creationId xmlns:a16="http://schemas.microsoft.com/office/drawing/2014/main" id="{7DB9D4C8-E14C-464E-53F8-E6F370863AAA}"/>
              </a:ext>
            </a:extLst>
          </p:cNvPr>
          <p:cNvSpPr/>
          <p:nvPr/>
        </p:nvSpPr>
        <p:spPr>
          <a:xfrm>
            <a:off x="9215120" y="2431651"/>
            <a:ext cx="2763520" cy="3796427"/>
          </a:xfrm>
          <a:prstGeom prst="rect">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FIX – Solution to the problem</a:t>
            </a:r>
          </a:p>
          <a:p>
            <a:pPr algn="ctr"/>
            <a:endParaRPr lang="en-US" b="1" dirty="0">
              <a:solidFill>
                <a:srgbClr val="C00000"/>
              </a:solidFill>
            </a:endParaRPr>
          </a:p>
          <a:p>
            <a:pPr marL="285750" indent="-285750">
              <a:buFont typeface="Arial" panose="020B0604020202020204" pitchFamily="34" charset="0"/>
              <a:buChar char="•"/>
            </a:pPr>
            <a:r>
              <a:rPr lang="en-US" sz="1700" dirty="0"/>
              <a:t>Added a check for </a:t>
            </a:r>
            <a:r>
              <a:rPr lang="en-US" sz="1700" dirty="0" err="1"/>
              <a:t>window.weatherDataReady</a:t>
            </a:r>
            <a:r>
              <a:rPr lang="en-US" sz="1700" dirty="0"/>
              <a:t> at the start of </a:t>
            </a:r>
            <a:r>
              <a:rPr lang="en-US" sz="1700" dirty="0" err="1"/>
              <a:t>handleCommand</a:t>
            </a:r>
            <a:r>
              <a:rPr lang="en-US" sz="1700" dirty="0"/>
              <a:t>. </a:t>
            </a:r>
          </a:p>
          <a:p>
            <a:pPr marL="285750" indent="-285750">
              <a:buFont typeface="Arial" panose="020B0604020202020204" pitchFamily="34" charset="0"/>
              <a:buChar char="•"/>
            </a:pPr>
            <a:r>
              <a:rPr lang="en-US" sz="1700" dirty="0"/>
              <a:t>If the data isn’t ready, the app notifies the user and exits early. </a:t>
            </a:r>
          </a:p>
          <a:p>
            <a:pPr marL="285750" indent="-285750">
              <a:buFont typeface="Arial" panose="020B0604020202020204" pitchFamily="34" charset="0"/>
              <a:buChar char="•"/>
            </a:pPr>
            <a:r>
              <a:rPr lang="en-US" sz="1700" dirty="0"/>
              <a:t>This ensures voice commands only respond once valid weather info is available</a:t>
            </a:r>
          </a:p>
        </p:txBody>
      </p:sp>
    </p:spTree>
    <p:extLst>
      <p:ext uri="{BB962C8B-B14F-4D97-AF65-F5344CB8AC3E}">
        <p14:creationId xmlns:p14="http://schemas.microsoft.com/office/powerpoint/2010/main" val="64009707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48845-3852-D4E6-EF42-8024EAC0ED4C}"/>
              </a:ext>
            </a:extLst>
          </p:cNvPr>
          <p:cNvSpPr>
            <a:spLocks noGrp="1"/>
          </p:cNvSpPr>
          <p:nvPr>
            <p:ph type="title"/>
          </p:nvPr>
        </p:nvSpPr>
        <p:spPr>
          <a:xfrm>
            <a:off x="811185" y="621972"/>
            <a:ext cx="6400800" cy="1216767"/>
          </a:xfrm>
        </p:spPr>
        <p:txBody>
          <a:bodyPr/>
          <a:lstStyle/>
          <a:p>
            <a:r>
              <a:rPr lang="en-US" sz="4000" b="1" dirty="0">
                <a:solidFill>
                  <a:schemeClr val="bg2">
                    <a:lumMod val="50000"/>
                  </a:schemeClr>
                </a:solidFill>
              </a:rPr>
              <a:t>Data Source:</a:t>
            </a:r>
            <a:r>
              <a:rPr lang="en-US" sz="4000" dirty="0">
                <a:solidFill>
                  <a:schemeClr val="bg2">
                    <a:lumMod val="50000"/>
                  </a:schemeClr>
                </a:solidFill>
              </a:rPr>
              <a:t> </a:t>
            </a:r>
            <a:r>
              <a:rPr lang="en-US" sz="4000" dirty="0" err="1">
                <a:solidFill>
                  <a:schemeClr val="bg2">
                    <a:lumMod val="50000"/>
                  </a:schemeClr>
                </a:solidFill>
              </a:rPr>
              <a:t>OpenWeatherMap</a:t>
            </a:r>
            <a:r>
              <a:rPr lang="en-US" sz="4000" dirty="0">
                <a:solidFill>
                  <a:schemeClr val="bg2">
                    <a:lumMod val="50000"/>
                  </a:schemeClr>
                </a:solidFill>
              </a:rPr>
              <a:t> API</a:t>
            </a:r>
          </a:p>
        </p:txBody>
      </p:sp>
      <p:pic>
        <p:nvPicPr>
          <p:cNvPr id="9" name="Picture Placeholder 8" descr="A logo with a sun and clouds&#10;&#10;AI-generated content may be incorrect.">
            <a:extLst>
              <a:ext uri="{FF2B5EF4-FFF2-40B4-BE49-F238E27FC236}">
                <a16:creationId xmlns:a16="http://schemas.microsoft.com/office/drawing/2014/main" id="{D26DDC2D-22DE-BF9C-04B8-71DBF016682A}"/>
              </a:ext>
            </a:extLst>
          </p:cNvPr>
          <p:cNvPicPr>
            <a:picLocks noGrp="1" noChangeAspect="1"/>
          </p:cNvPicPr>
          <p:nvPr>
            <p:ph type="pic" sz="quarter" idx="15"/>
          </p:nvPr>
        </p:nvPicPr>
        <p:blipFill>
          <a:blip r:embed="rId3"/>
          <a:srcRect l="23" r="23"/>
          <a:stretch>
            <a:fillRect/>
          </a:stretch>
        </p:blipFill>
        <p:spPr/>
      </p:pic>
      <p:sp>
        <p:nvSpPr>
          <p:cNvPr id="10" name="TextBox 9">
            <a:extLst>
              <a:ext uri="{FF2B5EF4-FFF2-40B4-BE49-F238E27FC236}">
                <a16:creationId xmlns:a16="http://schemas.microsoft.com/office/drawing/2014/main" id="{D7E16CA1-81FF-E60E-ED29-E61FFBCBCFDE}"/>
              </a:ext>
            </a:extLst>
          </p:cNvPr>
          <p:cNvSpPr txBox="1"/>
          <p:nvPr/>
        </p:nvSpPr>
        <p:spPr>
          <a:xfrm>
            <a:off x="811186" y="2226365"/>
            <a:ext cx="6400800" cy="34163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2000" b="1" u="sng" dirty="0">
                <a:solidFill>
                  <a:schemeClr val="bg2">
                    <a:lumMod val="10000"/>
                  </a:schemeClr>
                </a:solidFill>
              </a:rPr>
              <a:t>DATASET NATURE</a:t>
            </a:r>
          </a:p>
          <a:p>
            <a:pPr marL="285750" indent="-285750">
              <a:buFont typeface="Arial" panose="020B0604020202020204" pitchFamily="34" charset="0"/>
              <a:buChar char="•"/>
            </a:pPr>
            <a:r>
              <a:rPr lang="en-US" dirty="0">
                <a:solidFill>
                  <a:schemeClr val="bg2">
                    <a:lumMod val="10000"/>
                  </a:schemeClr>
                </a:solidFill>
              </a:rPr>
              <a:t>Provides </a:t>
            </a:r>
            <a:r>
              <a:rPr lang="en-US" b="1" dirty="0">
                <a:solidFill>
                  <a:schemeClr val="bg2">
                    <a:lumMod val="10000"/>
                  </a:schemeClr>
                </a:solidFill>
              </a:rPr>
              <a:t>current weather</a:t>
            </a:r>
            <a:r>
              <a:rPr lang="en-US" dirty="0">
                <a:solidFill>
                  <a:schemeClr val="bg2">
                    <a:lumMod val="10000"/>
                  </a:schemeClr>
                </a:solidFill>
              </a:rPr>
              <a:t> and </a:t>
            </a:r>
            <a:r>
              <a:rPr lang="en-US" b="1" dirty="0">
                <a:solidFill>
                  <a:schemeClr val="bg2">
                    <a:lumMod val="10000"/>
                  </a:schemeClr>
                </a:solidFill>
              </a:rPr>
              <a:t>forecasts</a:t>
            </a:r>
            <a:r>
              <a:rPr lang="en-US" dirty="0">
                <a:solidFill>
                  <a:schemeClr val="bg2">
                    <a:lumMod val="10000"/>
                  </a:schemeClr>
                </a:solidFill>
              </a:rPr>
              <a:t> (hourly up to 4 days, daily up to 16 days).</a:t>
            </a:r>
          </a:p>
          <a:p>
            <a:pPr marL="285750" indent="-285750">
              <a:buFont typeface="Arial" panose="020B0604020202020204" pitchFamily="34" charset="0"/>
              <a:buChar char="•"/>
            </a:pPr>
            <a:r>
              <a:rPr lang="en-US" dirty="0">
                <a:solidFill>
                  <a:schemeClr val="bg2">
                    <a:lumMod val="10000"/>
                  </a:schemeClr>
                </a:solidFill>
              </a:rPr>
              <a:t>Includes </a:t>
            </a:r>
            <a:r>
              <a:rPr lang="en-US" b="1" dirty="0">
                <a:solidFill>
                  <a:schemeClr val="bg2">
                    <a:lumMod val="10000"/>
                  </a:schemeClr>
                </a:solidFill>
              </a:rPr>
              <a:t>historical data</a:t>
            </a:r>
            <a:r>
              <a:rPr lang="en-US" dirty="0">
                <a:solidFill>
                  <a:schemeClr val="bg2">
                    <a:lumMod val="10000"/>
                  </a:schemeClr>
                </a:solidFill>
              </a:rPr>
              <a:t> and statistical weather parameters.</a:t>
            </a:r>
          </a:p>
          <a:p>
            <a:pPr marL="285750" indent="-285750">
              <a:buFont typeface="Arial" panose="020B0604020202020204" pitchFamily="34" charset="0"/>
              <a:buChar char="•"/>
            </a:pPr>
            <a:r>
              <a:rPr lang="en-US" dirty="0">
                <a:solidFill>
                  <a:schemeClr val="bg2">
                    <a:lumMod val="10000"/>
                  </a:schemeClr>
                </a:solidFill>
              </a:rPr>
              <a:t>Offers </a:t>
            </a:r>
            <a:r>
              <a:rPr lang="en-US" b="1" dirty="0">
                <a:solidFill>
                  <a:schemeClr val="bg2">
                    <a:lumMod val="10000"/>
                  </a:schemeClr>
                </a:solidFill>
              </a:rPr>
              <a:t>weather maps</a:t>
            </a:r>
            <a:r>
              <a:rPr lang="en-US" dirty="0">
                <a:solidFill>
                  <a:schemeClr val="bg2">
                    <a:lumMod val="10000"/>
                  </a:schemeClr>
                </a:solidFill>
              </a:rPr>
              <a:t> with multiple layers and air pollution data.</a:t>
            </a:r>
          </a:p>
          <a:p>
            <a:pPr marL="285750" indent="-285750">
              <a:buFont typeface="Arial" panose="020B0604020202020204" pitchFamily="34" charset="0"/>
              <a:buChar char="•"/>
            </a:pPr>
            <a:r>
              <a:rPr lang="en-US" dirty="0">
                <a:solidFill>
                  <a:schemeClr val="bg2">
                    <a:lumMod val="10000"/>
                  </a:schemeClr>
                </a:solidFill>
              </a:rPr>
              <a:t>Accessible via </a:t>
            </a:r>
            <a:r>
              <a:rPr lang="en-US" b="1" dirty="0">
                <a:solidFill>
                  <a:schemeClr val="bg2">
                    <a:lumMod val="10000"/>
                  </a:schemeClr>
                </a:solidFill>
              </a:rPr>
              <a:t>geocoding API</a:t>
            </a:r>
            <a:r>
              <a:rPr lang="en-US" dirty="0">
                <a:solidFill>
                  <a:schemeClr val="bg2">
                    <a:lumMod val="10000"/>
                  </a:schemeClr>
                </a:solidFill>
              </a:rPr>
              <a:t> for location-based queries.</a:t>
            </a:r>
          </a:p>
          <a:p>
            <a:pPr marL="285750" indent="-285750">
              <a:buFont typeface="Arial" panose="020B0604020202020204" pitchFamily="34" charset="0"/>
              <a:buChar char="•"/>
            </a:pPr>
            <a:r>
              <a:rPr lang="en-US" dirty="0">
                <a:solidFill>
                  <a:schemeClr val="bg2">
                    <a:lumMod val="10000"/>
                  </a:schemeClr>
                </a:solidFill>
              </a:rPr>
              <a:t>Responses are structured in </a:t>
            </a:r>
            <a:r>
              <a:rPr lang="en-US" b="1" dirty="0">
                <a:solidFill>
                  <a:schemeClr val="bg2">
                    <a:lumMod val="10000"/>
                  </a:schemeClr>
                </a:solidFill>
              </a:rPr>
              <a:t>JSON format</a:t>
            </a:r>
            <a:r>
              <a:rPr lang="en-US" dirty="0">
                <a:solidFill>
                  <a:schemeClr val="bg2">
                    <a:lumMod val="10000"/>
                  </a:schemeClr>
                </a:solidFill>
              </a:rPr>
              <a:t> and updated in real-time.</a:t>
            </a:r>
          </a:p>
          <a:p>
            <a:pPr marL="285750" indent="-285750">
              <a:buFont typeface="Arial" panose="020B0604020202020204" pitchFamily="34" charset="0"/>
              <a:buChar char="•"/>
            </a:pPr>
            <a:r>
              <a:rPr lang="en-US" dirty="0">
                <a:solidFill>
                  <a:schemeClr val="bg2">
                    <a:lumMod val="10000"/>
                  </a:schemeClr>
                </a:solidFill>
              </a:rPr>
              <a:t>API usage limits: 3,000 calls/minute, 100 million calls/month for current/forecast data; 50,000 calls/day for historical data.</a:t>
            </a:r>
          </a:p>
          <a:p>
            <a:endParaRPr lang="en-US" dirty="0"/>
          </a:p>
        </p:txBody>
      </p:sp>
    </p:spTree>
    <p:extLst>
      <p:ext uri="{BB962C8B-B14F-4D97-AF65-F5344CB8AC3E}">
        <p14:creationId xmlns:p14="http://schemas.microsoft.com/office/powerpoint/2010/main" val="359155554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329404" y="298406"/>
            <a:ext cx="5879666" cy="1099815"/>
          </a:xfrm>
          <a:solidFill>
            <a:schemeClr val="accent3">
              <a:lumMod val="40000"/>
              <a:lumOff val="60000"/>
            </a:schemeClr>
          </a:solidFill>
          <a:ln>
            <a:solidFill>
              <a:schemeClr val="bg2">
                <a:lumMod val="50000"/>
              </a:schemeClr>
            </a:solidFill>
          </a:ln>
          <a:effectLst>
            <a:glow rad="228600">
              <a:schemeClr val="accent5">
                <a:satMod val="175000"/>
                <a:alpha val="40000"/>
              </a:schemeClr>
            </a:glow>
          </a:effectLst>
        </p:spPr>
        <p:txBody>
          <a:bodyPr anchor="ctr"/>
          <a:lstStyle/>
          <a:p>
            <a:r>
              <a:rPr lang="en-US" sz="3600" b="1" dirty="0">
                <a:solidFill>
                  <a:schemeClr val="bg2">
                    <a:lumMod val="25000"/>
                  </a:schemeClr>
                </a:solidFill>
                <a:effectLst>
                  <a:outerShdw blurRad="38100" dist="38100" dir="2700000" algn="tl">
                    <a:srgbClr val="000000">
                      <a:alpha val="43137"/>
                    </a:srgbClr>
                  </a:outerShdw>
                </a:effectLst>
              </a:rPr>
              <a:t>Tools &amp; Technologies</a:t>
            </a:r>
          </a:p>
        </p:txBody>
      </p:sp>
      <p:pic>
        <p:nvPicPr>
          <p:cNvPr id="12" name="Picture Placeholder 11">
            <a:extLst>
              <a:ext uri="{FF2B5EF4-FFF2-40B4-BE49-F238E27FC236}">
                <a16:creationId xmlns:a16="http://schemas.microsoft.com/office/drawing/2014/main" id="{305341A4-1B00-C8F4-5862-79A826C75023}"/>
              </a:ext>
            </a:extLst>
          </p:cNvPr>
          <p:cNvPicPr>
            <a:picLocks noGrp="1" noChangeAspect="1"/>
          </p:cNvPicPr>
          <p:nvPr>
            <p:ph type="pic" sz="quarter" idx="15"/>
          </p:nvPr>
        </p:nvPicPr>
        <p:blipFill>
          <a:blip r:embed="rId3"/>
          <a:srcRect/>
          <a:stretch/>
        </p:blipFill>
        <p:spPr>
          <a:xfrm>
            <a:off x="6970497" y="3068424"/>
            <a:ext cx="3456590" cy="3456590"/>
          </a:xfrm>
        </p:spPr>
      </p:pic>
      <p:sp>
        <p:nvSpPr>
          <p:cNvPr id="3" name="TextBox 2">
            <a:extLst>
              <a:ext uri="{FF2B5EF4-FFF2-40B4-BE49-F238E27FC236}">
                <a16:creationId xmlns:a16="http://schemas.microsoft.com/office/drawing/2014/main" id="{8507EA9C-762B-189F-F90A-F7024DFB1444}"/>
              </a:ext>
            </a:extLst>
          </p:cNvPr>
          <p:cNvSpPr txBox="1"/>
          <p:nvPr/>
        </p:nvSpPr>
        <p:spPr>
          <a:xfrm>
            <a:off x="329404" y="1631018"/>
            <a:ext cx="2428568" cy="1200329"/>
          </a:xfrm>
          <a:prstGeom prst="rect">
            <a:avLst/>
          </a:prstGeom>
          <a:solidFill>
            <a:schemeClr val="accent3">
              <a:lumMod val="20000"/>
              <a:lumOff val="80000"/>
            </a:schemeClr>
          </a:solidFill>
          <a:ln/>
          <a:effectLst>
            <a:glow rad="139700">
              <a:schemeClr val="accent5">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b="1" u="sng" dirty="0">
                <a:solidFill>
                  <a:schemeClr val="bg2">
                    <a:lumMod val="25000"/>
                  </a:schemeClr>
                </a:solidFill>
                <a:effectLst>
                  <a:outerShdw blurRad="38100" dist="38100" dir="2700000" algn="tl">
                    <a:srgbClr val="000000">
                      <a:alpha val="43137"/>
                    </a:srgbClr>
                  </a:outerShdw>
                </a:effectLst>
              </a:rPr>
              <a:t>LANGUAGES </a:t>
            </a:r>
            <a:r>
              <a:rPr lang="en-US" b="1" u="sng" dirty="0">
                <a:effectLst>
                  <a:outerShdw blurRad="38100" dist="38100" dir="2700000" algn="tl">
                    <a:srgbClr val="000000">
                      <a:alpha val="43137"/>
                    </a:srgbClr>
                  </a:outerShdw>
                </a:effectLst>
              </a:rPr>
              <a:t>  </a:t>
            </a:r>
          </a:p>
          <a:p>
            <a:pPr marL="742950" lvl="1" indent="-285750">
              <a:buFont typeface="Arial" panose="020B0604020202020204" pitchFamily="34" charset="0"/>
              <a:buChar char="•"/>
            </a:pPr>
            <a:r>
              <a:rPr lang="en-US" b="1" dirty="0">
                <a:solidFill>
                  <a:schemeClr val="bg2">
                    <a:lumMod val="50000"/>
                  </a:schemeClr>
                </a:solidFill>
              </a:rPr>
              <a:t>HTML5</a:t>
            </a:r>
          </a:p>
          <a:p>
            <a:pPr marL="742950" lvl="1" indent="-285750">
              <a:buFont typeface="Arial" panose="020B0604020202020204" pitchFamily="34" charset="0"/>
              <a:buChar char="•"/>
            </a:pPr>
            <a:r>
              <a:rPr lang="en-US" b="1" dirty="0">
                <a:solidFill>
                  <a:schemeClr val="bg2">
                    <a:lumMod val="50000"/>
                  </a:schemeClr>
                </a:solidFill>
              </a:rPr>
              <a:t>CSS3 </a:t>
            </a:r>
          </a:p>
          <a:p>
            <a:pPr marL="742950" lvl="1" indent="-285750">
              <a:buFont typeface="Arial" panose="020B0604020202020204" pitchFamily="34" charset="0"/>
              <a:buChar char="•"/>
            </a:pPr>
            <a:r>
              <a:rPr lang="en-US" b="1" dirty="0">
                <a:solidFill>
                  <a:schemeClr val="bg2">
                    <a:lumMod val="50000"/>
                  </a:schemeClr>
                </a:solidFill>
              </a:rPr>
              <a:t>JavaScript</a:t>
            </a:r>
          </a:p>
        </p:txBody>
      </p:sp>
      <p:sp>
        <p:nvSpPr>
          <p:cNvPr id="4" name="TextBox 3">
            <a:extLst>
              <a:ext uri="{FF2B5EF4-FFF2-40B4-BE49-F238E27FC236}">
                <a16:creationId xmlns:a16="http://schemas.microsoft.com/office/drawing/2014/main" id="{0F1C3024-33F0-52C7-E43D-EDE8FE75933E}"/>
              </a:ext>
            </a:extLst>
          </p:cNvPr>
          <p:cNvSpPr txBox="1"/>
          <p:nvPr/>
        </p:nvSpPr>
        <p:spPr>
          <a:xfrm>
            <a:off x="2969341" y="1631017"/>
            <a:ext cx="3239730" cy="1200329"/>
          </a:xfrm>
          <a:prstGeom prst="rect">
            <a:avLst/>
          </a:prstGeom>
          <a:solidFill>
            <a:schemeClr val="accent3">
              <a:lumMod val="20000"/>
              <a:lumOff val="80000"/>
            </a:schemeClr>
          </a:solidFill>
          <a:ln/>
          <a:effectLst>
            <a:glow rad="139700">
              <a:schemeClr val="accent5">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b="1" u="sng" dirty="0">
                <a:solidFill>
                  <a:schemeClr val="bg2">
                    <a:lumMod val="25000"/>
                  </a:schemeClr>
                </a:solidFill>
                <a:effectLst>
                  <a:outerShdw blurRad="38100" dist="38100" dir="2700000" algn="tl">
                    <a:srgbClr val="000000">
                      <a:alpha val="43137"/>
                    </a:srgbClr>
                  </a:outerShdw>
                </a:effectLst>
              </a:rPr>
              <a:t>API</a:t>
            </a:r>
            <a:endParaRPr lang="en-US" b="1" u="sng" dirty="0">
              <a:effectLst>
                <a:outerShdw blurRad="38100" dist="38100" dir="2700000" algn="tl">
                  <a:srgbClr val="000000">
                    <a:alpha val="43137"/>
                  </a:srgbClr>
                </a:outerShdw>
              </a:effectLst>
            </a:endParaRPr>
          </a:p>
          <a:p>
            <a:pPr marL="742950" lvl="1" indent="-285750">
              <a:buFont typeface="Arial" panose="020B0604020202020204" pitchFamily="34" charset="0"/>
              <a:buChar char="•"/>
            </a:pPr>
            <a:r>
              <a:rPr lang="en-US" b="1" dirty="0" err="1">
                <a:solidFill>
                  <a:schemeClr val="bg2">
                    <a:lumMod val="50000"/>
                  </a:schemeClr>
                </a:solidFill>
              </a:rPr>
              <a:t>OpenWeatherMap</a:t>
            </a:r>
            <a:endParaRPr lang="en-US" b="1" dirty="0">
              <a:solidFill>
                <a:schemeClr val="bg2">
                  <a:lumMod val="50000"/>
                </a:schemeClr>
              </a:solidFill>
            </a:endParaRPr>
          </a:p>
          <a:p>
            <a:pPr marL="742950" lvl="1" indent="-285750">
              <a:buFont typeface="Arial" panose="020B0604020202020204" pitchFamily="34" charset="0"/>
              <a:buChar char="•"/>
            </a:pPr>
            <a:r>
              <a:rPr lang="en-US" b="1" dirty="0">
                <a:solidFill>
                  <a:schemeClr val="bg2">
                    <a:lumMod val="50000"/>
                  </a:schemeClr>
                </a:solidFill>
              </a:rPr>
              <a:t>Web Speech API</a:t>
            </a:r>
          </a:p>
          <a:p>
            <a:pPr marL="742950" lvl="1" indent="-285750">
              <a:buFont typeface="Arial" panose="020B0604020202020204" pitchFamily="34" charset="0"/>
              <a:buChar char="•"/>
            </a:pPr>
            <a:r>
              <a:rPr lang="en-US" b="1" dirty="0" err="1">
                <a:solidFill>
                  <a:schemeClr val="bg2">
                    <a:lumMod val="50000"/>
                  </a:schemeClr>
                </a:solidFill>
              </a:rPr>
              <a:t>SpeechSynthesis</a:t>
            </a:r>
            <a:r>
              <a:rPr lang="en-US" b="1" dirty="0">
                <a:solidFill>
                  <a:schemeClr val="bg2">
                    <a:lumMod val="50000"/>
                  </a:schemeClr>
                </a:solidFill>
              </a:rPr>
              <a:t> API</a:t>
            </a:r>
          </a:p>
        </p:txBody>
      </p:sp>
      <p:sp>
        <p:nvSpPr>
          <p:cNvPr id="5" name="TextBox 4">
            <a:extLst>
              <a:ext uri="{FF2B5EF4-FFF2-40B4-BE49-F238E27FC236}">
                <a16:creationId xmlns:a16="http://schemas.microsoft.com/office/drawing/2014/main" id="{A64A61BB-F7A1-4217-B84C-65E8019E87BE}"/>
              </a:ext>
            </a:extLst>
          </p:cNvPr>
          <p:cNvSpPr txBox="1"/>
          <p:nvPr/>
        </p:nvSpPr>
        <p:spPr>
          <a:xfrm>
            <a:off x="329404" y="3004281"/>
            <a:ext cx="5879667" cy="923330"/>
          </a:xfrm>
          <a:prstGeom prst="rect">
            <a:avLst/>
          </a:prstGeom>
          <a:solidFill>
            <a:schemeClr val="accent3">
              <a:lumMod val="20000"/>
              <a:lumOff val="80000"/>
            </a:schemeClr>
          </a:solidFill>
          <a:ln/>
          <a:effectLst>
            <a:glow rad="139700">
              <a:schemeClr val="accent5">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b="1" u="sng" dirty="0">
                <a:solidFill>
                  <a:schemeClr val="bg2">
                    <a:lumMod val="25000"/>
                  </a:schemeClr>
                </a:solidFill>
                <a:effectLst>
                  <a:outerShdw blurRad="38100" dist="38100" dir="2700000" algn="tl">
                    <a:srgbClr val="000000">
                      <a:alpha val="43137"/>
                    </a:srgbClr>
                  </a:outerShdw>
                </a:effectLst>
              </a:rPr>
              <a:t>PWA COMPONENTS </a:t>
            </a:r>
            <a:r>
              <a:rPr lang="en-US" b="1" u="sng" dirty="0">
                <a:effectLst>
                  <a:outerShdw blurRad="38100" dist="38100" dir="2700000" algn="tl">
                    <a:srgbClr val="000000">
                      <a:alpha val="43137"/>
                    </a:srgbClr>
                  </a:outerShdw>
                </a:effectLst>
              </a:rPr>
              <a:t>  </a:t>
            </a:r>
          </a:p>
          <a:p>
            <a:pPr marL="742950" lvl="1" indent="-285750">
              <a:buFont typeface="Arial" panose="020B0604020202020204" pitchFamily="34" charset="0"/>
              <a:buChar char="•"/>
            </a:pPr>
            <a:r>
              <a:rPr lang="en-US" b="1" dirty="0" err="1">
                <a:solidFill>
                  <a:schemeClr val="bg2">
                    <a:lumMod val="50000"/>
                  </a:schemeClr>
                </a:solidFill>
              </a:rPr>
              <a:t>manifest.json</a:t>
            </a:r>
            <a:r>
              <a:rPr lang="en-US" b="1" dirty="0">
                <a:solidFill>
                  <a:schemeClr val="bg2">
                    <a:lumMod val="50000"/>
                  </a:schemeClr>
                </a:solidFill>
              </a:rPr>
              <a:t> </a:t>
            </a:r>
            <a:r>
              <a:rPr lang="en-US" sz="1600" b="1" dirty="0">
                <a:solidFill>
                  <a:schemeClr val="bg2">
                    <a:lumMod val="50000"/>
                  </a:schemeClr>
                </a:solidFill>
              </a:rPr>
              <a:t>(app metadata &amp; install behavior)</a:t>
            </a:r>
          </a:p>
          <a:p>
            <a:pPr marL="742950" lvl="1" indent="-285750">
              <a:buFont typeface="Arial" panose="020B0604020202020204" pitchFamily="34" charset="0"/>
              <a:buChar char="•"/>
            </a:pPr>
            <a:r>
              <a:rPr lang="en-US" b="1" dirty="0">
                <a:solidFill>
                  <a:schemeClr val="bg2">
                    <a:lumMod val="50000"/>
                  </a:schemeClr>
                </a:solidFill>
              </a:rPr>
              <a:t>Service Worker </a:t>
            </a:r>
            <a:r>
              <a:rPr lang="en-US" sz="1600" b="1" dirty="0">
                <a:solidFill>
                  <a:schemeClr val="bg2">
                    <a:lumMod val="50000"/>
                  </a:schemeClr>
                </a:solidFill>
              </a:rPr>
              <a:t>(offline caching)</a:t>
            </a:r>
            <a:endParaRPr lang="en-US" b="1" dirty="0">
              <a:solidFill>
                <a:schemeClr val="bg2">
                  <a:lumMod val="50000"/>
                </a:schemeClr>
              </a:solidFill>
            </a:endParaRPr>
          </a:p>
        </p:txBody>
      </p:sp>
      <p:sp>
        <p:nvSpPr>
          <p:cNvPr id="6" name="TextBox 5">
            <a:extLst>
              <a:ext uri="{FF2B5EF4-FFF2-40B4-BE49-F238E27FC236}">
                <a16:creationId xmlns:a16="http://schemas.microsoft.com/office/drawing/2014/main" id="{19EE5F26-61CD-3AE5-7578-C57DA09A2817}"/>
              </a:ext>
            </a:extLst>
          </p:cNvPr>
          <p:cNvSpPr txBox="1"/>
          <p:nvPr/>
        </p:nvSpPr>
        <p:spPr>
          <a:xfrm>
            <a:off x="329404" y="4115033"/>
            <a:ext cx="2428568" cy="923330"/>
          </a:xfrm>
          <a:prstGeom prst="rect">
            <a:avLst/>
          </a:prstGeom>
          <a:solidFill>
            <a:schemeClr val="accent3">
              <a:lumMod val="20000"/>
              <a:lumOff val="80000"/>
            </a:schemeClr>
          </a:solidFill>
          <a:ln/>
          <a:effectLst>
            <a:glow rad="139700">
              <a:schemeClr val="accent5">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b="1" u="sng" dirty="0">
                <a:solidFill>
                  <a:schemeClr val="bg2">
                    <a:lumMod val="25000"/>
                  </a:schemeClr>
                </a:solidFill>
                <a:effectLst>
                  <a:outerShdw blurRad="38100" dist="38100" dir="2700000" algn="tl">
                    <a:srgbClr val="000000">
                      <a:alpha val="43137"/>
                    </a:srgbClr>
                  </a:outerShdw>
                </a:effectLst>
              </a:rPr>
              <a:t>HOSTING </a:t>
            </a:r>
            <a:r>
              <a:rPr lang="en-US" b="1" u="sng" dirty="0">
                <a:effectLst>
                  <a:outerShdw blurRad="38100" dist="38100" dir="2700000" algn="tl">
                    <a:srgbClr val="000000">
                      <a:alpha val="43137"/>
                    </a:srgbClr>
                  </a:outerShdw>
                </a:effectLst>
              </a:rPr>
              <a:t>  </a:t>
            </a:r>
          </a:p>
          <a:p>
            <a:pPr marL="742950" lvl="1" indent="-285750">
              <a:buFont typeface="Arial" panose="020B0604020202020204" pitchFamily="34" charset="0"/>
              <a:buChar char="•"/>
            </a:pPr>
            <a:r>
              <a:rPr lang="en-US" b="1" dirty="0">
                <a:solidFill>
                  <a:schemeClr val="bg2">
                    <a:lumMod val="50000"/>
                  </a:schemeClr>
                </a:solidFill>
              </a:rPr>
              <a:t>GitHub</a:t>
            </a:r>
          </a:p>
          <a:p>
            <a:pPr marL="742950" lvl="1" indent="-285750">
              <a:buFont typeface="Arial" panose="020B0604020202020204" pitchFamily="34" charset="0"/>
              <a:buChar char="•"/>
            </a:pPr>
            <a:r>
              <a:rPr lang="en-US" b="1" dirty="0">
                <a:solidFill>
                  <a:schemeClr val="bg2">
                    <a:lumMod val="50000"/>
                  </a:schemeClr>
                </a:solidFill>
              </a:rPr>
              <a:t>GitHub Pages</a:t>
            </a:r>
          </a:p>
        </p:txBody>
      </p:sp>
      <p:sp>
        <p:nvSpPr>
          <p:cNvPr id="7" name="TextBox 6">
            <a:extLst>
              <a:ext uri="{FF2B5EF4-FFF2-40B4-BE49-F238E27FC236}">
                <a16:creationId xmlns:a16="http://schemas.microsoft.com/office/drawing/2014/main" id="{46B97D3D-A35D-FF5A-3B57-3CCCC4EBAC27}"/>
              </a:ext>
            </a:extLst>
          </p:cNvPr>
          <p:cNvSpPr txBox="1"/>
          <p:nvPr/>
        </p:nvSpPr>
        <p:spPr>
          <a:xfrm>
            <a:off x="2969341" y="4119841"/>
            <a:ext cx="3239730" cy="923330"/>
          </a:xfrm>
          <a:prstGeom prst="rect">
            <a:avLst/>
          </a:prstGeom>
          <a:solidFill>
            <a:schemeClr val="accent3">
              <a:lumMod val="20000"/>
              <a:lumOff val="80000"/>
            </a:schemeClr>
          </a:solidFill>
          <a:ln/>
          <a:effectLst>
            <a:glow rad="139700">
              <a:schemeClr val="accent5">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b="1" u="sng" dirty="0">
                <a:solidFill>
                  <a:schemeClr val="bg2">
                    <a:lumMod val="25000"/>
                  </a:schemeClr>
                </a:solidFill>
                <a:effectLst>
                  <a:outerShdw blurRad="38100" dist="38100" dir="2700000" algn="tl">
                    <a:srgbClr val="000000">
                      <a:alpha val="43137"/>
                    </a:srgbClr>
                  </a:outerShdw>
                </a:effectLst>
              </a:rPr>
              <a:t>PROJECT MANAGEMENT</a:t>
            </a:r>
            <a:r>
              <a:rPr lang="en-US" b="1" u="sng" dirty="0">
                <a:effectLst>
                  <a:outerShdw blurRad="38100" dist="38100" dir="2700000" algn="tl">
                    <a:srgbClr val="000000">
                      <a:alpha val="43137"/>
                    </a:srgbClr>
                  </a:outerShdw>
                </a:effectLst>
              </a:rPr>
              <a:t>  </a:t>
            </a:r>
          </a:p>
          <a:p>
            <a:pPr marL="742950" lvl="1" indent="-285750">
              <a:buFont typeface="Arial" panose="020B0604020202020204" pitchFamily="34" charset="0"/>
              <a:buChar char="•"/>
            </a:pPr>
            <a:r>
              <a:rPr lang="en-US" b="1" dirty="0">
                <a:solidFill>
                  <a:schemeClr val="bg2">
                    <a:lumMod val="50000"/>
                  </a:schemeClr>
                </a:solidFill>
              </a:rPr>
              <a:t>Notion</a:t>
            </a:r>
          </a:p>
          <a:p>
            <a:pPr marL="742950" lvl="1" indent="-285750">
              <a:buFont typeface="Arial" panose="020B0604020202020204" pitchFamily="34" charset="0"/>
              <a:buChar char="•"/>
            </a:pPr>
            <a:r>
              <a:rPr lang="en-US" b="1" dirty="0">
                <a:solidFill>
                  <a:schemeClr val="bg2">
                    <a:lumMod val="50000"/>
                  </a:schemeClr>
                </a:solidFill>
              </a:rPr>
              <a:t>Google Docs</a:t>
            </a:r>
          </a:p>
        </p:txBody>
      </p:sp>
      <p:sp>
        <p:nvSpPr>
          <p:cNvPr id="8" name="TextBox 7">
            <a:extLst>
              <a:ext uri="{FF2B5EF4-FFF2-40B4-BE49-F238E27FC236}">
                <a16:creationId xmlns:a16="http://schemas.microsoft.com/office/drawing/2014/main" id="{77594281-8DAF-D580-D808-CBEE0B604BD1}"/>
              </a:ext>
            </a:extLst>
          </p:cNvPr>
          <p:cNvSpPr txBox="1"/>
          <p:nvPr/>
        </p:nvSpPr>
        <p:spPr>
          <a:xfrm>
            <a:off x="329403" y="5225785"/>
            <a:ext cx="5879667" cy="1477328"/>
          </a:xfrm>
          <a:prstGeom prst="rect">
            <a:avLst/>
          </a:prstGeom>
          <a:solidFill>
            <a:schemeClr val="accent3">
              <a:lumMod val="20000"/>
              <a:lumOff val="80000"/>
            </a:schemeClr>
          </a:solidFill>
          <a:ln/>
          <a:effectLst>
            <a:glow rad="139700">
              <a:schemeClr val="accent5">
                <a:satMod val="175000"/>
                <a:alpha val="40000"/>
              </a:schemeClr>
            </a:glo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b="1" u="sng" dirty="0">
                <a:solidFill>
                  <a:schemeClr val="bg2">
                    <a:lumMod val="25000"/>
                  </a:schemeClr>
                </a:solidFill>
                <a:effectLst>
                  <a:outerShdw blurRad="38100" dist="38100" dir="2700000" algn="tl">
                    <a:srgbClr val="000000">
                      <a:alpha val="43137"/>
                    </a:srgbClr>
                  </a:outerShdw>
                </a:effectLst>
              </a:rPr>
              <a:t>DEVICE TESTING </a:t>
            </a:r>
            <a:r>
              <a:rPr lang="en-US" b="1" u="sng" dirty="0">
                <a:effectLst>
                  <a:outerShdw blurRad="38100" dist="38100" dir="2700000" algn="tl">
                    <a:srgbClr val="000000">
                      <a:alpha val="43137"/>
                    </a:srgbClr>
                  </a:outerShdw>
                </a:effectLst>
              </a:rPr>
              <a:t>  </a:t>
            </a:r>
          </a:p>
          <a:p>
            <a:pPr marL="742950" lvl="1" indent="-285750">
              <a:buFont typeface="Arial" panose="020B0604020202020204" pitchFamily="34" charset="0"/>
              <a:buChar char="•"/>
            </a:pPr>
            <a:r>
              <a:rPr lang="en-US" b="1" dirty="0">
                <a:solidFill>
                  <a:schemeClr val="bg2">
                    <a:lumMod val="50000"/>
                  </a:schemeClr>
                </a:solidFill>
              </a:rPr>
              <a:t>Chrome</a:t>
            </a:r>
          </a:p>
          <a:p>
            <a:pPr marL="742950" lvl="1" indent="-285750">
              <a:buFont typeface="Arial" panose="020B0604020202020204" pitchFamily="34" charset="0"/>
              <a:buChar char="•"/>
            </a:pPr>
            <a:r>
              <a:rPr lang="en-US" b="1" dirty="0">
                <a:solidFill>
                  <a:schemeClr val="bg2">
                    <a:lumMod val="50000"/>
                  </a:schemeClr>
                </a:solidFill>
              </a:rPr>
              <a:t>Microsoft Edge</a:t>
            </a:r>
          </a:p>
          <a:p>
            <a:pPr marL="742950" lvl="1" indent="-285750">
              <a:buFont typeface="Arial" panose="020B0604020202020204" pitchFamily="34" charset="0"/>
              <a:buChar char="•"/>
            </a:pPr>
            <a:r>
              <a:rPr lang="en-US" b="1" dirty="0">
                <a:solidFill>
                  <a:schemeClr val="bg2">
                    <a:lumMod val="50000"/>
                  </a:schemeClr>
                </a:solidFill>
              </a:rPr>
              <a:t>Safari </a:t>
            </a:r>
            <a:r>
              <a:rPr lang="en-US" sz="1600" b="1" dirty="0">
                <a:solidFill>
                  <a:schemeClr val="bg2">
                    <a:lumMod val="50000"/>
                  </a:schemeClr>
                </a:solidFill>
              </a:rPr>
              <a:t>(iOS) </a:t>
            </a:r>
          </a:p>
          <a:p>
            <a:pPr marL="742950" lvl="1" indent="-285750">
              <a:buFont typeface="Arial" panose="020B0604020202020204" pitchFamily="34" charset="0"/>
              <a:buChar char="•"/>
            </a:pPr>
            <a:r>
              <a:rPr lang="en-US" b="1" dirty="0">
                <a:solidFill>
                  <a:schemeClr val="bg2">
                    <a:lumMod val="50000"/>
                  </a:schemeClr>
                </a:solidFill>
              </a:rPr>
              <a:t>Android browsers </a:t>
            </a:r>
            <a:r>
              <a:rPr lang="en-US" sz="1600" b="1" dirty="0">
                <a:solidFill>
                  <a:schemeClr val="bg2">
                    <a:lumMod val="50000"/>
                  </a:schemeClr>
                </a:solidFill>
              </a:rPr>
              <a:t>(Google Play devices)</a:t>
            </a:r>
            <a:endParaRPr lang="en-US" b="1" dirty="0">
              <a:solidFill>
                <a:schemeClr val="bg2">
                  <a:lumMod val="50000"/>
                </a:schemeClr>
              </a:solidFill>
            </a:endParaRPr>
          </a:p>
        </p:txBody>
      </p:sp>
    </p:spTree>
    <p:extLst>
      <p:ext uri="{BB962C8B-B14F-4D97-AF65-F5344CB8AC3E}">
        <p14:creationId xmlns:p14="http://schemas.microsoft.com/office/powerpoint/2010/main" val="119822194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FA252A-7A6E-7785-F494-33757076C3F9}"/>
              </a:ext>
            </a:extLst>
          </p:cNvPr>
          <p:cNvSpPr txBox="1"/>
          <p:nvPr/>
        </p:nvSpPr>
        <p:spPr>
          <a:xfrm>
            <a:off x="0" y="309880"/>
            <a:ext cx="12192000" cy="646331"/>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3600" b="1" dirty="0" err="1">
                <a:ln w="0"/>
                <a:solidFill>
                  <a:schemeClr val="bg2"/>
                </a:solidFill>
                <a:effectLst>
                  <a:outerShdw blurRad="38100" dist="19050" dir="2700000" algn="tl" rotWithShape="0">
                    <a:schemeClr val="dk1">
                      <a:alpha val="40000"/>
                    </a:schemeClr>
                  </a:outerShdw>
                </a:effectLst>
              </a:rPr>
              <a:t>WeatherEase</a:t>
            </a:r>
            <a:r>
              <a:rPr lang="en-US" sz="3600" b="1" dirty="0">
                <a:ln w="0"/>
                <a:solidFill>
                  <a:schemeClr val="bg2"/>
                </a:solidFill>
                <a:effectLst>
                  <a:outerShdw blurRad="38100" dist="19050" dir="2700000" algn="tl" rotWithShape="0">
                    <a:schemeClr val="dk1">
                      <a:alpha val="40000"/>
                    </a:schemeClr>
                  </a:outerShdw>
                </a:effectLst>
              </a:rPr>
              <a:t>: Purpose, Research, and Learning Path</a:t>
            </a:r>
          </a:p>
        </p:txBody>
      </p:sp>
      <p:sp>
        <p:nvSpPr>
          <p:cNvPr id="4" name="TextBox 3">
            <a:extLst>
              <a:ext uri="{FF2B5EF4-FFF2-40B4-BE49-F238E27FC236}">
                <a16:creationId xmlns:a16="http://schemas.microsoft.com/office/drawing/2014/main" id="{431EAE7F-3C03-818D-AB84-B22C0AB0716C}"/>
              </a:ext>
            </a:extLst>
          </p:cNvPr>
          <p:cNvSpPr txBox="1"/>
          <p:nvPr/>
        </p:nvSpPr>
        <p:spPr>
          <a:xfrm>
            <a:off x="325120" y="1910288"/>
            <a:ext cx="3088640" cy="358559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300" b="1" dirty="0">
                <a:solidFill>
                  <a:schemeClr val="bg2">
                    <a:lumMod val="10000"/>
                  </a:schemeClr>
                </a:solidFill>
                <a:effectLst>
                  <a:glow rad="101600">
                    <a:schemeClr val="bg2">
                      <a:alpha val="60000"/>
                    </a:schemeClr>
                  </a:glow>
                  <a:outerShdw blurRad="38100" dist="38100" dir="2700000" algn="tl">
                    <a:srgbClr val="000000">
                      <a:alpha val="43137"/>
                    </a:srgbClr>
                  </a:outerShdw>
                </a:effectLst>
              </a:rPr>
              <a:t>PURPOSE </a:t>
            </a:r>
            <a:r>
              <a:rPr lang="en-US" sz="2400" dirty="0"/>
              <a:t>🌤️</a:t>
            </a:r>
            <a:endParaRPr lang="en-US" sz="2000" b="1" dirty="0">
              <a:solidFill>
                <a:schemeClr val="bg2">
                  <a:lumMod val="10000"/>
                </a:schemeClr>
              </a:solidFill>
              <a:effectLst>
                <a:glow rad="101600">
                  <a:schemeClr val="bg2">
                    <a:alpha val="60000"/>
                  </a:schemeClr>
                </a:glow>
                <a:outerShdw blurRad="38100" dist="38100" dir="2700000" algn="tl">
                  <a:srgbClr val="000000">
                    <a:alpha val="43137"/>
                  </a:srgbClr>
                </a:outerShdw>
              </a:effectLst>
            </a:endParaRPr>
          </a:p>
          <a:p>
            <a:pPr marL="285750" indent="-285750">
              <a:buFont typeface="Arial" panose="020B0604020202020204" pitchFamily="34" charset="0"/>
              <a:buChar char="•"/>
            </a:pPr>
            <a:r>
              <a:rPr lang="en-US" sz="2000" dirty="0"/>
              <a:t>Hands-free weather via voice commands</a:t>
            </a:r>
          </a:p>
          <a:p>
            <a:pPr marL="285750" indent="-285750">
              <a:buFont typeface="Arial" panose="020B0604020202020204" pitchFamily="34" charset="0"/>
              <a:buChar char="•"/>
            </a:pPr>
            <a:r>
              <a:rPr lang="en-US" sz="2000" dirty="0"/>
              <a:t>Progressive Web App with offline support</a:t>
            </a:r>
          </a:p>
          <a:p>
            <a:pPr marL="285750" indent="-285750">
              <a:buFont typeface="Arial" panose="020B0604020202020204" pitchFamily="34" charset="0"/>
              <a:buChar char="•"/>
            </a:pPr>
            <a:r>
              <a:rPr lang="en-US" sz="2000" dirty="0"/>
              <a:t>Clear, readable forecast cards</a:t>
            </a:r>
          </a:p>
          <a:p>
            <a:pPr marL="285750" indent="-285750">
              <a:buFont typeface="Arial" panose="020B0604020202020204" pitchFamily="34" charset="0"/>
              <a:buChar char="•"/>
            </a:pPr>
            <a:r>
              <a:rPr lang="en-US" sz="2000" dirty="0"/>
              <a:t>Bridges general and accessibility-focused designs</a:t>
            </a:r>
          </a:p>
          <a:p>
            <a:endParaRPr lang="en-US" dirty="0"/>
          </a:p>
        </p:txBody>
      </p:sp>
      <p:sp>
        <p:nvSpPr>
          <p:cNvPr id="9" name="TextBox 8">
            <a:extLst>
              <a:ext uri="{FF2B5EF4-FFF2-40B4-BE49-F238E27FC236}">
                <a16:creationId xmlns:a16="http://schemas.microsoft.com/office/drawing/2014/main" id="{A66DB027-D39C-5AB7-5818-25295C711C09}"/>
              </a:ext>
            </a:extLst>
          </p:cNvPr>
          <p:cNvSpPr txBox="1"/>
          <p:nvPr/>
        </p:nvSpPr>
        <p:spPr>
          <a:xfrm>
            <a:off x="3779522" y="1910288"/>
            <a:ext cx="3530598" cy="353943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300" b="1" dirty="0">
                <a:solidFill>
                  <a:schemeClr val="bg2">
                    <a:lumMod val="10000"/>
                  </a:schemeClr>
                </a:solidFill>
                <a:effectLst>
                  <a:glow rad="101600">
                    <a:schemeClr val="bg2">
                      <a:alpha val="60000"/>
                    </a:schemeClr>
                  </a:glow>
                  <a:outerShdw blurRad="38100" dist="38100" dir="2700000" algn="tl">
                    <a:srgbClr val="000000">
                      <a:alpha val="43137"/>
                    </a:srgbClr>
                  </a:outerShdw>
                </a:effectLst>
              </a:rPr>
              <a:t>RESEARCH </a:t>
            </a:r>
            <a:r>
              <a:rPr lang="en-US" sz="2400" dirty="0"/>
              <a:t>🔍</a:t>
            </a:r>
            <a:endParaRPr lang="en-US" sz="2000" b="1" dirty="0">
              <a:solidFill>
                <a:schemeClr val="bg2">
                  <a:lumMod val="10000"/>
                </a:schemeClr>
              </a:solidFill>
              <a:effectLst>
                <a:glow rad="101600">
                  <a:schemeClr val="bg2">
                    <a:alpha val="60000"/>
                  </a:schemeClr>
                </a:glow>
                <a:outerShdw blurRad="38100" dist="38100" dir="2700000" algn="tl">
                  <a:srgbClr val="000000">
                    <a:alpha val="43137"/>
                  </a:srgbClr>
                </a:outerShdw>
              </a:effectLst>
            </a:endParaRPr>
          </a:p>
          <a:p>
            <a:pPr marL="285750" indent="-285750">
              <a:buFont typeface="Arial" panose="020B0604020202020204" pitchFamily="34" charset="0"/>
              <a:buChar char="•"/>
            </a:pPr>
            <a:r>
              <a:rPr lang="en-US" sz="2000" dirty="0"/>
              <a:t>Existing apps: Weather Gods, </a:t>
            </a:r>
            <a:r>
              <a:rPr lang="en-US" sz="2000" dirty="0" err="1"/>
              <a:t>WeatherWheel</a:t>
            </a:r>
            <a:r>
              <a:rPr lang="en-US" sz="2000" dirty="0"/>
              <a:t>, Weather for the Blind</a:t>
            </a:r>
          </a:p>
          <a:p>
            <a:pPr marL="285750" indent="-285750">
              <a:buFont typeface="Arial" panose="020B0604020202020204" pitchFamily="34" charset="0"/>
              <a:buChar char="•"/>
            </a:pPr>
            <a:r>
              <a:rPr lang="en-US" sz="2000" dirty="0"/>
              <a:t>Mainly audio output &amp; screen reader support</a:t>
            </a:r>
          </a:p>
          <a:p>
            <a:pPr marL="285750" indent="-285750">
              <a:buFont typeface="Arial" panose="020B0604020202020204" pitchFamily="34" charset="0"/>
              <a:buChar char="•"/>
            </a:pPr>
            <a:r>
              <a:rPr lang="en-US" sz="2000" dirty="0" err="1"/>
              <a:t>WeatherEase</a:t>
            </a:r>
            <a:r>
              <a:rPr lang="en-US" sz="2000" dirty="0"/>
              <a:t>: UI + voice + offline, general &amp; accessibility-friendly</a:t>
            </a:r>
          </a:p>
          <a:p>
            <a:pPr marL="285750" indent="-285750">
              <a:buFont typeface="Arial" panose="020B0604020202020204" pitchFamily="34" charset="0"/>
              <a:buChar char="•"/>
            </a:pPr>
            <a:r>
              <a:rPr lang="en-US" sz="2000" dirty="0"/>
              <a:t>Coding examples: Stack Overflow, GitHub, </a:t>
            </a:r>
            <a:r>
              <a:rPr lang="en-US" sz="2000" dirty="0" err="1"/>
              <a:t>Web.dev</a:t>
            </a:r>
            <a:endParaRPr lang="en-US" dirty="0"/>
          </a:p>
        </p:txBody>
      </p:sp>
      <p:sp>
        <p:nvSpPr>
          <p:cNvPr id="11" name="TextBox 10">
            <a:extLst>
              <a:ext uri="{FF2B5EF4-FFF2-40B4-BE49-F238E27FC236}">
                <a16:creationId xmlns:a16="http://schemas.microsoft.com/office/drawing/2014/main" id="{553ECD79-AAF3-142E-01BD-11C29A1A1658}"/>
              </a:ext>
            </a:extLst>
          </p:cNvPr>
          <p:cNvSpPr txBox="1"/>
          <p:nvPr/>
        </p:nvSpPr>
        <p:spPr>
          <a:xfrm>
            <a:off x="7675882" y="1887205"/>
            <a:ext cx="4292598" cy="358559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300" b="1" dirty="0">
                <a:solidFill>
                  <a:schemeClr val="bg2">
                    <a:lumMod val="10000"/>
                  </a:schemeClr>
                </a:solidFill>
                <a:effectLst>
                  <a:glow rad="101600">
                    <a:schemeClr val="bg2">
                      <a:alpha val="60000"/>
                    </a:schemeClr>
                  </a:glow>
                  <a:outerShdw blurRad="38100" dist="38100" dir="2700000" algn="tl">
                    <a:srgbClr val="000000">
                      <a:alpha val="43137"/>
                    </a:srgbClr>
                  </a:outerShdw>
                </a:effectLst>
              </a:rPr>
              <a:t>FUTURE STUDENT ROADMAP  </a:t>
            </a:r>
            <a:r>
              <a:rPr lang="en-US" sz="2400" dirty="0"/>
              <a:t>📚</a:t>
            </a:r>
          </a:p>
          <a:p>
            <a:r>
              <a:rPr lang="en-US" b="1" dirty="0"/>
              <a:t>Weeks 1–2: </a:t>
            </a:r>
            <a:r>
              <a:rPr lang="en-US" dirty="0"/>
              <a:t>HTML/CSS basics, explore API</a:t>
            </a:r>
          </a:p>
          <a:p>
            <a:r>
              <a:rPr lang="en-US" b="1" dirty="0"/>
              <a:t>Weeks 3–4: </a:t>
            </a:r>
            <a:r>
              <a:rPr lang="en-US" dirty="0"/>
              <a:t>Display weather, basic UI</a:t>
            </a:r>
          </a:p>
          <a:p>
            <a:r>
              <a:rPr lang="en-US" b="1" dirty="0"/>
              <a:t>Weeks 5–6: </a:t>
            </a:r>
            <a:r>
              <a:rPr lang="en-US" dirty="0"/>
              <a:t>Text-to-speech (voice output)</a:t>
            </a:r>
          </a:p>
          <a:p>
            <a:r>
              <a:rPr lang="en-US" b="1" dirty="0"/>
              <a:t>Weeks 7–8: </a:t>
            </a:r>
            <a:r>
              <a:rPr lang="en-US" dirty="0"/>
              <a:t>Speech recognition (voice input)</a:t>
            </a:r>
          </a:p>
          <a:p>
            <a:r>
              <a:rPr lang="en-US" b="1" dirty="0"/>
              <a:t>Weeks 9–10: </a:t>
            </a:r>
            <a:r>
              <a:rPr lang="en-US" dirty="0"/>
              <a:t>Convert to PWA, offline support</a:t>
            </a:r>
          </a:p>
          <a:p>
            <a:r>
              <a:rPr lang="en-US" b="1" dirty="0"/>
              <a:t>Weeks 11–12</a:t>
            </a:r>
            <a:r>
              <a:rPr lang="en-US" dirty="0"/>
              <a:t>: Accessibility &amp; UX polish</a:t>
            </a:r>
          </a:p>
          <a:p>
            <a:r>
              <a:rPr lang="en-US" b="1" dirty="0"/>
              <a:t>Week 13</a:t>
            </a:r>
            <a:r>
              <a:rPr lang="en-US" dirty="0"/>
              <a:t>: Final deployment, bug fixes</a:t>
            </a:r>
            <a:endParaRPr lang="en-US" sz="1600" dirty="0"/>
          </a:p>
        </p:txBody>
      </p:sp>
    </p:spTree>
    <p:extLst>
      <p:ext uri="{BB962C8B-B14F-4D97-AF65-F5344CB8AC3E}">
        <p14:creationId xmlns:p14="http://schemas.microsoft.com/office/powerpoint/2010/main" val="130200681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06EC5-B631-2534-2E28-DCB3BF957511}"/>
              </a:ext>
            </a:extLst>
          </p:cNvPr>
          <p:cNvSpPr>
            <a:spLocks noGrp="1"/>
          </p:cNvSpPr>
          <p:nvPr>
            <p:ph type="title"/>
          </p:nvPr>
        </p:nvSpPr>
        <p:spPr>
          <a:xfrm>
            <a:off x="5445496" y="978776"/>
            <a:ext cx="5925310" cy="1174991"/>
          </a:xfrm>
        </p:spPr>
        <p:txBody>
          <a:bodyPr vert="horz" lIns="182880" tIns="182880" rIns="182880" bIns="182880" rtlCol="0" anchor="ctr">
            <a:normAutofit/>
          </a:bodyPr>
          <a:lstStyle/>
          <a:p>
            <a:r>
              <a:rPr lang="en-US" sz="3600" b="1" cap="none" spc="0" dirty="0">
                <a:ln w="22225">
                  <a:solidFill>
                    <a:schemeClr val="accent2"/>
                  </a:solidFill>
                  <a:prstDash val="solid"/>
                </a:ln>
                <a:solidFill>
                  <a:schemeClr val="accent2">
                    <a:lumMod val="40000"/>
                    <a:lumOff val="60000"/>
                  </a:schemeClr>
                </a:solidFill>
              </a:rPr>
              <a:t>LINKS </a:t>
            </a:r>
          </a:p>
        </p:txBody>
      </p:sp>
      <p:pic>
        <p:nvPicPr>
          <p:cNvPr id="5" name="Picture 4" descr="Person watching empty phone">
            <a:extLst>
              <a:ext uri="{FF2B5EF4-FFF2-40B4-BE49-F238E27FC236}">
                <a16:creationId xmlns:a16="http://schemas.microsoft.com/office/drawing/2014/main" id="{3B4AF935-11BF-700C-8FAC-4DFD5CB61B26}"/>
              </a:ext>
            </a:extLst>
          </p:cNvPr>
          <p:cNvPicPr>
            <a:picLocks noChangeAspect="1"/>
          </p:cNvPicPr>
          <p:nvPr/>
        </p:nvPicPr>
        <p:blipFill>
          <a:blip r:embed="rId2"/>
          <a:srcRect l="42914" r="11755" b="-1"/>
          <a:stretch>
            <a:fillRect/>
          </a:stretch>
        </p:blipFill>
        <p:spPr>
          <a:xfrm>
            <a:off x="0" y="0"/>
            <a:ext cx="4657325" cy="6857990"/>
          </a:xfrm>
          <a:prstGeom prst="rect">
            <a:avLst/>
          </a:prstGeom>
        </p:spPr>
      </p:pic>
      <p:sp>
        <p:nvSpPr>
          <p:cNvPr id="3" name="Content Placeholder 2">
            <a:extLst>
              <a:ext uri="{FF2B5EF4-FFF2-40B4-BE49-F238E27FC236}">
                <a16:creationId xmlns:a16="http://schemas.microsoft.com/office/drawing/2014/main" id="{787003BF-8FA5-6170-BDEB-5FAF26CB93AD}"/>
              </a:ext>
            </a:extLst>
          </p:cNvPr>
          <p:cNvSpPr>
            <a:spLocks noGrp="1"/>
          </p:cNvSpPr>
          <p:nvPr>
            <p:ph sz="quarter" idx="14"/>
          </p:nvPr>
        </p:nvSpPr>
        <p:spPr>
          <a:xfrm>
            <a:off x="5445496" y="2640692"/>
            <a:ext cx="5925310" cy="3597548"/>
          </a:xfrm>
        </p:spPr>
        <p:style>
          <a:lnRef idx="3">
            <a:schemeClr val="lt1"/>
          </a:lnRef>
          <a:fillRef idx="1">
            <a:schemeClr val="accent1"/>
          </a:fillRef>
          <a:effectRef idx="1">
            <a:schemeClr val="accent1"/>
          </a:effectRef>
          <a:fontRef idx="minor">
            <a:schemeClr val="lt1"/>
          </a:fontRef>
        </p:style>
        <p:txBody>
          <a:bodyPr vert="horz" lIns="91440" tIns="45720" rIns="91440" bIns="45720" rtlCol="0">
            <a:normAutofit/>
          </a:bodyPr>
          <a:lstStyle/>
          <a:p>
            <a:pPr indent="-228600">
              <a:lnSpc>
                <a:spcPct val="90000"/>
              </a:lnSpc>
              <a:buFont typeface="Arial" panose="020B0604020202020204" pitchFamily="34" charset="0"/>
              <a:buChar char="•"/>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GITHUB: </a:t>
            </a:r>
            <a:r>
              <a:rPr lang="en-US" b="1" spc="50" dirty="0">
                <a:ln w="9525" cmpd="sng">
                  <a:solidFill>
                    <a:schemeClr val="accent1"/>
                  </a:solidFill>
                  <a:prstDash val="solid"/>
                </a:ln>
                <a:solidFill>
                  <a:schemeClr val="bg2"/>
                </a:solidFill>
                <a:effectLst>
                  <a:glow rad="38100">
                    <a:schemeClr val="accent1">
                      <a:alpha val="40000"/>
                    </a:schemeClr>
                  </a:glow>
                </a:effectLst>
                <a:hlinkClick r:id="rId3">
                  <a:extLst>
                    <a:ext uri="{A12FA001-AC4F-418D-AE19-62706E023703}">
                      <ahyp:hlinkClr xmlns:ahyp="http://schemas.microsoft.com/office/drawing/2018/hyperlinkcolor" val="tx"/>
                    </a:ext>
                  </a:extLst>
                </a:hlinkClick>
              </a:rPr>
              <a:t>https://github.com/Project4900</a:t>
            </a:r>
            <a:endParaRPr lang="en-US" b="1" spc="50" dirty="0">
              <a:ln w="9525" cmpd="sng">
                <a:solidFill>
                  <a:schemeClr val="accent1"/>
                </a:solidFill>
                <a:prstDash val="solid"/>
              </a:ln>
              <a:solidFill>
                <a:schemeClr val="bg2"/>
              </a:solidFill>
              <a:effectLst>
                <a:glow rad="38100">
                  <a:schemeClr val="accent1">
                    <a:alpha val="40000"/>
                  </a:schemeClr>
                </a:glow>
              </a:effectLst>
            </a:endParaRPr>
          </a:p>
          <a:p>
            <a:pPr indent="-228600">
              <a:lnSpc>
                <a:spcPct val="90000"/>
              </a:lnSpc>
              <a:buFont typeface="Arial" panose="020B0604020202020204" pitchFamily="34" charset="0"/>
              <a:buChar char="•"/>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PROJECT MANAGEMENT BOARD: </a:t>
            </a:r>
            <a:r>
              <a:rPr lang="en-US" b="1" spc="50" dirty="0" err="1">
                <a:ln w="9525" cmpd="sng">
                  <a:solidFill>
                    <a:schemeClr val="accent1"/>
                  </a:solidFill>
                  <a:prstDash val="solid"/>
                </a:ln>
                <a:solidFill>
                  <a:schemeClr val="bg2"/>
                </a:solidFill>
                <a:effectLst>
                  <a:glow rad="38100">
                    <a:schemeClr val="accent1">
                      <a:alpha val="40000"/>
                    </a:schemeClr>
                  </a:glow>
                </a:effectLst>
                <a:hlinkClick r:id="rId4">
                  <a:extLst>
                    <a:ext uri="{A12FA001-AC4F-418D-AE19-62706E023703}">
                      <ahyp:hlinkClr xmlns:ahyp="http://schemas.microsoft.com/office/drawing/2018/hyperlinkcolor" val="tx"/>
                    </a:ext>
                  </a:extLst>
                </a:hlinkClick>
              </a:rPr>
              <a:t>WeatherEase</a:t>
            </a:r>
            <a:r>
              <a:rPr lang="en-US" b="1" spc="50" dirty="0">
                <a:ln w="9525" cmpd="sng">
                  <a:solidFill>
                    <a:schemeClr val="accent1"/>
                  </a:solidFill>
                  <a:prstDash val="solid"/>
                </a:ln>
                <a:solidFill>
                  <a:srgbClr val="9454C3"/>
                </a:solidFill>
                <a:effectLst>
                  <a:glow rad="38100">
                    <a:schemeClr val="accent1">
                      <a:alpha val="40000"/>
                    </a:schemeClr>
                  </a:glow>
                </a:effectLst>
                <a:hlinkClick r:id="rId4">
                  <a:extLst>
                    <a:ext uri="{A12FA001-AC4F-418D-AE19-62706E023703}">
                      <ahyp:hlinkClr xmlns:ahyp="http://schemas.microsoft.com/office/drawing/2018/hyperlinkcolor" val="tx"/>
                    </a:ext>
                  </a:extLst>
                </a:hlinkClick>
              </a:rPr>
              <a:t> | </a:t>
            </a:r>
            <a:r>
              <a:rPr lang="en-US" b="1" spc="50" dirty="0">
                <a:ln w="9525" cmpd="sng">
                  <a:solidFill>
                    <a:schemeClr val="accent1"/>
                  </a:solidFill>
                  <a:prstDash val="solid"/>
                </a:ln>
                <a:solidFill>
                  <a:schemeClr val="bg2"/>
                </a:solidFill>
                <a:effectLst>
                  <a:glow rad="38100">
                    <a:schemeClr val="accent1">
                      <a:alpha val="40000"/>
                    </a:schemeClr>
                  </a:glow>
                </a:effectLst>
                <a:hlinkClick r:id="rId4">
                  <a:extLst>
                    <a:ext uri="{A12FA001-AC4F-418D-AE19-62706E023703}">
                      <ahyp:hlinkClr xmlns:ahyp="http://schemas.microsoft.com/office/drawing/2018/hyperlinkcolor" val="tx"/>
                    </a:ext>
                  </a:extLst>
                </a:hlinkClick>
              </a:rPr>
              <a:t>Kanban</a:t>
            </a:r>
            <a:endParaRPr lang="en-US" b="1" spc="50" dirty="0">
              <a:ln w="9525" cmpd="sng">
                <a:solidFill>
                  <a:schemeClr val="accent1"/>
                </a:solidFill>
                <a:prstDash val="solid"/>
              </a:ln>
              <a:solidFill>
                <a:schemeClr val="bg2"/>
              </a:solidFill>
              <a:effectLst>
                <a:glow rad="38100">
                  <a:schemeClr val="accent1">
                    <a:alpha val="40000"/>
                  </a:schemeClr>
                </a:glow>
              </a:effectLst>
            </a:endParaRPr>
          </a:p>
          <a:p>
            <a:pPr indent="-228600">
              <a:lnSpc>
                <a:spcPct val="90000"/>
              </a:lnSpc>
              <a:buFont typeface="Arial" panose="020B0604020202020204" pitchFamily="34" charset="0"/>
              <a:buChar char="•"/>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GOOGLE DOCS: https://docs.google.com/document/d/1IGvmm2wwOGerVoRkflSTbxjR2IwU7Bl5_7Lgd7Z1JMg/edit?usp=sharing</a:t>
            </a:r>
          </a:p>
          <a:p>
            <a:pPr indent="-228600">
              <a:lnSpc>
                <a:spcPct val="90000"/>
              </a:lnSpc>
              <a:buFont typeface="Arial" panose="020B0604020202020204" pitchFamily="34" charset="0"/>
              <a:buChar char="•"/>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WEBSITE: </a:t>
            </a:r>
            <a:r>
              <a:rPr lang="en-US" b="1" spc="50" dirty="0" err="1">
                <a:ln w="9525" cmpd="sng">
                  <a:solidFill>
                    <a:schemeClr val="accent1"/>
                  </a:solidFill>
                  <a:prstDash val="solid"/>
                </a:ln>
                <a:solidFill>
                  <a:schemeClr val="bg2"/>
                </a:solidFill>
                <a:effectLst>
                  <a:glow rad="38100">
                    <a:schemeClr val="accent1">
                      <a:alpha val="40000"/>
                    </a:schemeClr>
                  </a:glow>
                </a:effectLst>
                <a:hlinkClick r:id="rId5">
                  <a:extLst>
                    <a:ext uri="{A12FA001-AC4F-418D-AE19-62706E023703}">
                      <ahyp:hlinkClr xmlns:ahyp="http://schemas.microsoft.com/office/drawing/2018/hyperlinkcolor" val="tx"/>
                    </a:ext>
                  </a:extLst>
                </a:hlinkClick>
              </a:rPr>
              <a:t>WeatherEase</a:t>
            </a:r>
            <a:endParaRPr lang="en-US" b="1" spc="50" dirty="0">
              <a:ln w="9525" cmpd="sng">
                <a:solidFill>
                  <a:schemeClr val="accent1"/>
                </a:solidFill>
                <a:prstDash val="solid"/>
              </a:ln>
              <a:solidFill>
                <a:schemeClr val="bg2"/>
              </a:solidFill>
              <a:effectLst>
                <a:glow rad="38100">
                  <a:schemeClr val="accent1">
                    <a:alpha val="40000"/>
                  </a:schemeClr>
                </a:glow>
              </a:effectLst>
            </a:endParaRPr>
          </a:p>
          <a:p>
            <a:pPr indent="-228600">
              <a:lnSpc>
                <a:spcPct val="90000"/>
              </a:lnSpc>
              <a:buFont typeface="Arial" panose="020B0604020202020204" pitchFamily="34" charset="0"/>
              <a:buChar char="•"/>
            </a:pPr>
            <a:endParaRPr lang="en-US" dirty="0"/>
          </a:p>
          <a:p>
            <a:pPr indent="-228600">
              <a:lnSpc>
                <a:spcPct val="90000"/>
              </a:lnSpc>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1630B65-81D5-25A9-E315-7922930E099A}"/>
              </a:ext>
            </a:extLst>
          </p:cNvPr>
          <p:cNvPicPr>
            <a:picLocks noChangeAspect="1"/>
          </p:cNvPicPr>
          <p:nvPr/>
        </p:nvPicPr>
        <p:blipFill>
          <a:blip r:embed="rId6"/>
          <a:srcRect l="18425" r="18425"/>
          <a:stretch>
            <a:fillRect/>
          </a:stretch>
        </p:blipFill>
        <p:spPr>
          <a:xfrm>
            <a:off x="1686560" y="2138527"/>
            <a:ext cx="914400" cy="8954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Arrow: Up 6">
            <a:extLst>
              <a:ext uri="{FF2B5EF4-FFF2-40B4-BE49-F238E27FC236}">
                <a16:creationId xmlns:a16="http://schemas.microsoft.com/office/drawing/2014/main" id="{8EC4D36B-0C8A-43B2-5388-AFBF517DE0CB}"/>
              </a:ext>
            </a:extLst>
          </p:cNvPr>
          <p:cNvSpPr/>
          <p:nvPr/>
        </p:nvSpPr>
        <p:spPr>
          <a:xfrm rot="2366416">
            <a:off x="1649445" y="2969342"/>
            <a:ext cx="426720" cy="36576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9DCC9C-1D49-40BF-2F56-B9FC406D54BA}"/>
              </a:ext>
            </a:extLst>
          </p:cNvPr>
          <p:cNvSpPr/>
          <p:nvPr/>
        </p:nvSpPr>
        <p:spPr>
          <a:xfrm>
            <a:off x="1442720" y="1707640"/>
            <a:ext cx="1330960" cy="430887"/>
          </a:xfrm>
          <a:prstGeom prst="rect">
            <a:avLst/>
          </a:prstGeom>
          <a:noFill/>
        </p:spPr>
        <p:txBody>
          <a:bodyPr wrap="square" lIns="91440" tIns="45720" rIns="91440" bIns="45720">
            <a:spAutoFit/>
          </a:bodyPr>
          <a:lstStyle/>
          <a:p>
            <a:pPr algn="ctr"/>
            <a:r>
              <a:rPr lang="en-US" sz="1100" b="1" cap="none" spc="0" dirty="0">
                <a:ln w="22225">
                  <a:solidFill>
                    <a:schemeClr val="accent2"/>
                  </a:solidFill>
                  <a:prstDash val="solid"/>
                </a:ln>
                <a:solidFill>
                  <a:schemeClr val="accent2">
                    <a:lumMod val="40000"/>
                    <a:lumOff val="60000"/>
                  </a:schemeClr>
                </a:solidFill>
                <a:effectLst/>
              </a:rPr>
              <a:t>MUST </a:t>
            </a:r>
          </a:p>
          <a:p>
            <a:pPr algn="ctr"/>
            <a:r>
              <a:rPr lang="en-US" sz="1100" b="1" cap="none" spc="0" dirty="0">
                <a:ln w="22225">
                  <a:solidFill>
                    <a:schemeClr val="accent2"/>
                  </a:solidFill>
                  <a:prstDash val="solid"/>
                </a:ln>
                <a:solidFill>
                  <a:schemeClr val="accent2">
                    <a:lumMod val="40000"/>
                    <a:lumOff val="60000"/>
                  </a:schemeClr>
                </a:solidFill>
                <a:effectLst/>
              </a:rPr>
              <a:t>DOWNLOAD!</a:t>
            </a:r>
          </a:p>
        </p:txBody>
      </p:sp>
    </p:spTree>
    <p:extLst>
      <p:ext uri="{BB962C8B-B14F-4D97-AF65-F5344CB8AC3E}">
        <p14:creationId xmlns:p14="http://schemas.microsoft.com/office/powerpoint/2010/main" val="2619313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a:extLst>
            <a:ext uri="{FF2B5EF4-FFF2-40B4-BE49-F238E27FC236}">
              <a16:creationId xmlns:a16="http://schemas.microsoft.com/office/drawing/2014/main" id="{617DD638-8D77-2FE8-E0AC-4A1C3CCA88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9BFD9D-3D4C-1868-E752-D4C4C9C65FEE}"/>
              </a:ext>
            </a:extLst>
          </p:cNvPr>
          <p:cNvSpPr txBox="1"/>
          <p:nvPr/>
        </p:nvSpPr>
        <p:spPr>
          <a:xfrm>
            <a:off x="0" y="158209"/>
            <a:ext cx="4890288" cy="1188720"/>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vert="horz" lIns="182880" tIns="182880" rIns="182880" bIns="182880" rtlCol="0" anchor="ctr">
            <a:normAutofit/>
            <a:scene3d>
              <a:camera prst="orthographicFront"/>
              <a:lightRig rig="harsh" dir="t"/>
            </a:scene3d>
            <a:sp3d extrusionH="57150" prstMaterial="matte">
              <a:bevelT w="63500" h="12700" prst="angle"/>
              <a:contourClr>
                <a:schemeClr val="bg1">
                  <a:lumMod val="65000"/>
                </a:schemeClr>
              </a:contourClr>
            </a:sp3d>
          </a:bodyPr>
          <a:lstStyle/>
          <a:p>
            <a:pPr algn="ctr" defTabSz="914400">
              <a:lnSpc>
                <a:spcPct val="90000"/>
              </a:lnSpc>
              <a:spcBef>
                <a:spcPct val="0"/>
              </a:spcBef>
              <a:spcAft>
                <a:spcPts val="600"/>
              </a:spcAft>
            </a:pPr>
            <a:r>
              <a:rPr lang="en-US" sz="2400" b="1" dirty="0">
                <a:ln/>
                <a:solidFill>
                  <a:schemeClr val="bg2">
                    <a:lumMod val="50000"/>
                  </a:schemeClr>
                </a:solidFill>
                <a:latin typeface="+mj-lt"/>
                <a:ea typeface="+mj-ea"/>
                <a:cs typeface="+mj-cs"/>
              </a:rPr>
              <a:t>Applying Classroom Knowledge to a Real-World, Accessible App</a:t>
            </a:r>
          </a:p>
        </p:txBody>
      </p:sp>
      <p:sp>
        <p:nvSpPr>
          <p:cNvPr id="3" name="TextBox 2">
            <a:extLst>
              <a:ext uri="{FF2B5EF4-FFF2-40B4-BE49-F238E27FC236}">
                <a16:creationId xmlns:a16="http://schemas.microsoft.com/office/drawing/2014/main" id="{D783FF2F-842A-177D-1E2E-BC1919E79D3B}"/>
              </a:ext>
            </a:extLst>
          </p:cNvPr>
          <p:cNvSpPr txBox="1"/>
          <p:nvPr/>
        </p:nvSpPr>
        <p:spPr>
          <a:xfrm>
            <a:off x="415372" y="1559052"/>
            <a:ext cx="3707652" cy="4775335"/>
          </a:xfrm>
          <a:prstGeom prst="rect">
            <a:avLst/>
          </a:prstGeom>
          <a:solidFill>
            <a:schemeClr val="bg2"/>
          </a:solidFill>
          <a:ln>
            <a:solidFill>
              <a:schemeClr val="bg2">
                <a:lumMod val="50000"/>
              </a:schemeClr>
            </a:solidFill>
          </a:ln>
          <a:effectLst>
            <a:glow rad="228600">
              <a:schemeClr val="accent3">
                <a:satMod val="175000"/>
                <a:alpha val="40000"/>
              </a:schemeClr>
            </a:glow>
          </a:effectLst>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bodyPr>
          <a:lstStyle/>
          <a:p>
            <a:pPr defTabSz="914400">
              <a:lnSpc>
                <a:spcPct val="90000"/>
              </a:lnSpc>
              <a:spcBef>
                <a:spcPts val="1000"/>
              </a:spcBef>
              <a:buClr>
                <a:schemeClr val="accent2"/>
              </a:buClr>
            </a:pPr>
            <a:r>
              <a:rPr lang="en-US" sz="1500" b="1" dirty="0">
                <a:solidFill>
                  <a:schemeClr val="bg2">
                    <a:lumMod val="25000"/>
                  </a:schemeClr>
                </a:solidFill>
                <a:latin typeface="Aptos" panose="020B0004020202020204" pitchFamily="34" charset="0"/>
              </a:rPr>
              <a:t>WeatherEase</a:t>
            </a:r>
            <a:r>
              <a:rPr lang="en-US" sz="1500" dirty="0">
                <a:solidFill>
                  <a:schemeClr val="bg2">
                    <a:lumMod val="25000"/>
                  </a:schemeClr>
                </a:solidFill>
                <a:latin typeface="Aptos" panose="020B0004020202020204" pitchFamily="34" charset="0"/>
              </a:rPr>
              <a:t> allowed us to </a:t>
            </a:r>
            <a:r>
              <a:rPr lang="en-US" sz="1500" b="1" dirty="0">
                <a:solidFill>
                  <a:schemeClr val="bg2">
                    <a:lumMod val="25000"/>
                  </a:schemeClr>
                </a:solidFill>
                <a:latin typeface="Aptos" panose="020B0004020202020204" pitchFamily="34" charset="0"/>
              </a:rPr>
              <a:t>apply concepts learned in class</a:t>
            </a:r>
            <a:r>
              <a:rPr lang="en-US" sz="1500" dirty="0">
                <a:solidFill>
                  <a:schemeClr val="bg2">
                    <a:lumMod val="25000"/>
                  </a:schemeClr>
                </a:solidFill>
                <a:latin typeface="Aptos" panose="020B0004020202020204" pitchFamily="34" charset="0"/>
              </a:rPr>
              <a:t>—such as working with </a:t>
            </a:r>
            <a:r>
              <a:rPr lang="en-US" sz="1500" b="1" dirty="0">
                <a:solidFill>
                  <a:schemeClr val="bg2">
                    <a:lumMod val="25000"/>
                  </a:schemeClr>
                </a:solidFill>
                <a:latin typeface="Aptos" panose="020B0004020202020204" pitchFamily="34" charset="0"/>
              </a:rPr>
              <a:t>data structures, arrays, and APIs</a:t>
            </a:r>
            <a:r>
              <a:rPr lang="en-US" sz="1500" dirty="0">
                <a:solidFill>
                  <a:schemeClr val="bg2">
                    <a:lumMod val="25000"/>
                  </a:schemeClr>
                </a:solidFill>
                <a:latin typeface="Aptos" panose="020B0004020202020204" pitchFamily="34" charset="0"/>
              </a:rPr>
              <a:t>—to a real-world project. </a:t>
            </a:r>
          </a:p>
          <a:p>
            <a:pPr indent="-228600" defTabSz="914400">
              <a:lnSpc>
                <a:spcPct val="90000"/>
              </a:lnSpc>
              <a:spcBef>
                <a:spcPts val="1000"/>
              </a:spcBef>
              <a:buClr>
                <a:schemeClr val="accent2"/>
              </a:buClr>
              <a:buFont typeface="Arial" panose="020B0604020202020204" pitchFamily="34" charset="0"/>
              <a:buChar char="•"/>
            </a:pPr>
            <a:endParaRPr lang="en-US" sz="1500" dirty="0">
              <a:solidFill>
                <a:schemeClr val="bg2">
                  <a:lumMod val="25000"/>
                </a:schemeClr>
              </a:solidFill>
              <a:latin typeface="Aptos" panose="020B0004020202020204" pitchFamily="34" charset="0"/>
            </a:endParaRPr>
          </a:p>
          <a:p>
            <a:pPr defTabSz="914400">
              <a:lnSpc>
                <a:spcPct val="90000"/>
              </a:lnSpc>
              <a:spcBef>
                <a:spcPts val="1000"/>
              </a:spcBef>
              <a:buClr>
                <a:schemeClr val="accent2"/>
              </a:buClr>
            </a:pPr>
            <a:r>
              <a:rPr lang="en-US" sz="1500" dirty="0">
                <a:solidFill>
                  <a:schemeClr val="bg2">
                    <a:lumMod val="25000"/>
                  </a:schemeClr>
                </a:solidFill>
                <a:latin typeface="Aptos" panose="020B0004020202020204" pitchFamily="34" charset="0"/>
              </a:rPr>
              <a:t>Our goal was to </a:t>
            </a:r>
            <a:r>
              <a:rPr lang="en-US" sz="1500" b="1" dirty="0">
                <a:solidFill>
                  <a:schemeClr val="bg2">
                    <a:lumMod val="25000"/>
                  </a:schemeClr>
                </a:solidFill>
                <a:latin typeface="Aptos" panose="020B0004020202020204" pitchFamily="34" charset="0"/>
              </a:rPr>
              <a:t>take a standard weather app and make it inclusive and accessible</a:t>
            </a:r>
            <a:r>
              <a:rPr lang="en-US" sz="1500" dirty="0">
                <a:solidFill>
                  <a:schemeClr val="bg2">
                    <a:lumMod val="25000"/>
                  </a:schemeClr>
                </a:solidFill>
                <a:latin typeface="Aptos" panose="020B0004020202020204" pitchFamily="34" charset="0"/>
              </a:rPr>
              <a:t> for blind and visually impaired users. Through this project, we gained </a:t>
            </a:r>
            <a:r>
              <a:rPr lang="en-US" sz="1500" b="1" dirty="0">
                <a:solidFill>
                  <a:schemeClr val="bg2">
                    <a:lumMod val="25000"/>
                  </a:schemeClr>
                </a:solidFill>
                <a:latin typeface="Aptos" panose="020B0004020202020204" pitchFamily="34" charset="0"/>
              </a:rPr>
              <a:t>hands-on experience building a Progressive Web App (PWA)</a:t>
            </a:r>
            <a:r>
              <a:rPr lang="en-US" sz="1500" dirty="0">
                <a:solidFill>
                  <a:schemeClr val="bg2">
                    <a:lumMod val="25000"/>
                  </a:schemeClr>
                </a:solidFill>
                <a:latin typeface="Aptos" panose="020B0004020202020204" pitchFamily="34" charset="0"/>
              </a:rPr>
              <a:t>, </a:t>
            </a:r>
            <a:r>
              <a:rPr lang="en-US" sz="1500" b="1" dirty="0">
                <a:solidFill>
                  <a:schemeClr val="bg2">
                    <a:lumMod val="25000"/>
                  </a:schemeClr>
                </a:solidFill>
                <a:latin typeface="Aptos" panose="020B0004020202020204" pitchFamily="34" charset="0"/>
              </a:rPr>
              <a:t>integrating voice commands</a:t>
            </a:r>
            <a:r>
              <a:rPr lang="en-US" sz="1500" dirty="0">
                <a:solidFill>
                  <a:schemeClr val="bg2">
                    <a:lumMod val="25000"/>
                  </a:schemeClr>
                </a:solidFill>
                <a:latin typeface="Aptos" panose="020B0004020202020204" pitchFamily="34" charset="0"/>
              </a:rPr>
              <a:t>, and </a:t>
            </a:r>
            <a:r>
              <a:rPr lang="en-US" sz="1500" b="1" dirty="0">
                <a:solidFill>
                  <a:schemeClr val="bg2">
                    <a:lumMod val="25000"/>
                  </a:schemeClr>
                </a:solidFill>
                <a:latin typeface="Aptos" panose="020B0004020202020204" pitchFamily="34" charset="0"/>
              </a:rPr>
              <a:t>designing UI/UX that serves all users</a:t>
            </a:r>
            <a:r>
              <a:rPr lang="en-US" sz="1500" dirty="0">
                <a:solidFill>
                  <a:schemeClr val="bg2">
                    <a:lumMod val="25000"/>
                  </a:schemeClr>
                </a:solidFill>
                <a:latin typeface="Aptos" panose="020B0004020202020204" pitchFamily="34" charset="0"/>
              </a:rPr>
              <a:t>. </a:t>
            </a:r>
          </a:p>
          <a:p>
            <a:pPr indent="-228600" defTabSz="914400">
              <a:lnSpc>
                <a:spcPct val="90000"/>
              </a:lnSpc>
              <a:spcBef>
                <a:spcPts val="1000"/>
              </a:spcBef>
              <a:buClr>
                <a:schemeClr val="accent2"/>
              </a:buClr>
              <a:buFont typeface="Arial" panose="020B0604020202020204" pitchFamily="34" charset="0"/>
              <a:buChar char="•"/>
            </a:pPr>
            <a:endParaRPr lang="en-US" sz="1500" dirty="0">
              <a:solidFill>
                <a:schemeClr val="bg2">
                  <a:lumMod val="25000"/>
                </a:schemeClr>
              </a:solidFill>
              <a:latin typeface="Aptos" panose="020B0004020202020204" pitchFamily="34" charset="0"/>
            </a:endParaRPr>
          </a:p>
          <a:p>
            <a:pPr defTabSz="914400">
              <a:lnSpc>
                <a:spcPct val="90000"/>
              </a:lnSpc>
              <a:spcBef>
                <a:spcPts val="1000"/>
              </a:spcBef>
              <a:buClr>
                <a:schemeClr val="accent2"/>
              </a:buClr>
            </a:pPr>
            <a:r>
              <a:rPr lang="en-US" sz="1500" dirty="0">
                <a:solidFill>
                  <a:schemeClr val="bg2">
                    <a:lumMod val="25000"/>
                  </a:schemeClr>
                </a:solidFill>
                <a:latin typeface="Aptos" panose="020B0004020202020204" pitchFamily="34" charset="0"/>
              </a:rPr>
              <a:t>This work demonstrates how </a:t>
            </a:r>
            <a:r>
              <a:rPr lang="en-US" sz="1500" b="1" dirty="0">
                <a:solidFill>
                  <a:schemeClr val="bg2">
                    <a:lumMod val="25000"/>
                  </a:schemeClr>
                </a:solidFill>
                <a:latin typeface="Aptos" panose="020B0004020202020204" pitchFamily="34" charset="0"/>
              </a:rPr>
              <a:t>thoughtful, inclusive coding</a:t>
            </a:r>
            <a:r>
              <a:rPr lang="en-US" sz="1500" dirty="0">
                <a:solidFill>
                  <a:schemeClr val="bg2">
                    <a:lumMod val="25000"/>
                  </a:schemeClr>
                </a:solidFill>
                <a:latin typeface="Aptos" panose="020B0004020202020204" pitchFamily="34" charset="0"/>
              </a:rPr>
              <a:t> can transform everyday applications into tools that empower a wider audience.</a:t>
            </a:r>
          </a:p>
        </p:txBody>
      </p:sp>
      <p:pic>
        <p:nvPicPr>
          <p:cNvPr id="14" name="Picture 13" descr="A screenshot of a weather forecast&#10;&#10;AI-generated content may be incorrect.">
            <a:extLst>
              <a:ext uri="{FF2B5EF4-FFF2-40B4-BE49-F238E27FC236}">
                <a16:creationId xmlns:a16="http://schemas.microsoft.com/office/drawing/2014/main" id="{0D05220A-0E4F-BA29-1D02-EEBC08185ABD}"/>
              </a:ext>
            </a:extLst>
          </p:cNvPr>
          <p:cNvPicPr>
            <a:picLocks noChangeAspect="1"/>
          </p:cNvPicPr>
          <p:nvPr/>
        </p:nvPicPr>
        <p:blipFill>
          <a:blip r:embed="rId3"/>
          <a:stretch>
            <a:fillRect/>
          </a:stretch>
        </p:blipFill>
        <p:spPr>
          <a:xfrm>
            <a:off x="8392412" y="531920"/>
            <a:ext cx="3326296" cy="4835265"/>
          </a:xfrm>
          <a:prstGeom prst="rect">
            <a:avLst/>
          </a:prstGeom>
          <a:ln w="31750" cap="sq">
            <a:noFill/>
            <a:miter lim="800000"/>
          </a:ln>
        </p:spPr>
      </p:pic>
      <p:pic>
        <p:nvPicPr>
          <p:cNvPr id="10" name="Picture 9" descr="A screenshot of a weather report&#10;&#10;AI-generated content may be incorrect.">
            <a:extLst>
              <a:ext uri="{FF2B5EF4-FFF2-40B4-BE49-F238E27FC236}">
                <a16:creationId xmlns:a16="http://schemas.microsoft.com/office/drawing/2014/main" id="{B633743C-A58F-933A-B010-99EA171BC3DE}"/>
              </a:ext>
            </a:extLst>
          </p:cNvPr>
          <p:cNvPicPr>
            <a:picLocks noChangeAspect="1"/>
          </p:cNvPicPr>
          <p:nvPr/>
        </p:nvPicPr>
        <p:blipFill>
          <a:blip r:embed="rId4"/>
          <a:stretch>
            <a:fillRect/>
          </a:stretch>
        </p:blipFill>
        <p:spPr>
          <a:xfrm>
            <a:off x="5066116" y="531920"/>
            <a:ext cx="3326296" cy="4835265"/>
          </a:xfrm>
          <a:prstGeom prst="rect">
            <a:avLst/>
          </a:prstGeom>
          <a:ln w="31750" cap="sq">
            <a:noFill/>
            <a:miter lim="800000"/>
          </a:ln>
        </p:spPr>
      </p:pic>
      <p:sp>
        <p:nvSpPr>
          <p:cNvPr id="7" name="AutoShape 4">
            <a:extLst>
              <a:ext uri="{FF2B5EF4-FFF2-40B4-BE49-F238E27FC236}">
                <a16:creationId xmlns:a16="http://schemas.microsoft.com/office/drawing/2014/main" id="{61ECAACF-F258-0B72-82E0-8E1CF80D9C2D}"/>
              </a:ext>
            </a:extLst>
          </p:cNvPr>
          <p:cNvSpPr>
            <a:spLocks noChangeAspect="1" noChangeArrowheads="1"/>
          </p:cNvSpPr>
          <p:nvPr/>
        </p:nvSpPr>
        <p:spPr bwMode="auto">
          <a:xfrm>
            <a:off x="3657600" y="46287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a:extLst>
              <a:ext uri="{FF2B5EF4-FFF2-40B4-BE49-F238E27FC236}">
                <a16:creationId xmlns:a16="http://schemas.microsoft.com/office/drawing/2014/main" id="{B2FAC562-E711-8004-4003-598D1F1FECDB}"/>
              </a:ext>
            </a:extLst>
          </p:cNvPr>
          <p:cNvSpPr txBox="1"/>
          <p:nvPr/>
        </p:nvSpPr>
        <p:spPr>
          <a:xfrm>
            <a:off x="5066116" y="5065492"/>
            <a:ext cx="6652592" cy="1667852"/>
          </a:xfrm>
          <a:prstGeom prst="rect">
            <a:avLst/>
          </a:prstGeom>
          <a:solidFill>
            <a:schemeClr val="bg2"/>
          </a:solidFill>
          <a:ln>
            <a:solidFill>
              <a:schemeClr val="bg2">
                <a:lumMod val="50000"/>
              </a:schemeClr>
            </a:solidFill>
          </a:ln>
          <a:effectLst>
            <a:glow rad="228600">
              <a:schemeClr val="accent3">
                <a:satMod val="175000"/>
                <a:alpha val="40000"/>
              </a:schemeClr>
            </a:glow>
          </a:effectLst>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lnSpcReduction="10000"/>
          </a:bodyPr>
          <a:lstStyle/>
          <a:p>
            <a:pPr algn="just" defTabSz="914400">
              <a:lnSpc>
                <a:spcPct val="90000"/>
              </a:lnSpc>
              <a:spcBef>
                <a:spcPts val="1000"/>
              </a:spcBef>
              <a:buClr>
                <a:schemeClr val="accent2"/>
              </a:buClr>
            </a:pPr>
            <a:r>
              <a:rPr lang="en-US" sz="1500" dirty="0">
                <a:solidFill>
                  <a:schemeClr val="bg2">
                    <a:lumMod val="25000"/>
                  </a:schemeClr>
                </a:solidFill>
                <a:latin typeface="Aptos" panose="020B0004020202020204" pitchFamily="34" charset="0"/>
              </a:rPr>
              <a:t>Compared to a </a:t>
            </a:r>
            <a:r>
              <a:rPr lang="en-US" sz="1500" b="1" dirty="0">
                <a:solidFill>
                  <a:schemeClr val="bg2">
                    <a:lumMod val="25000"/>
                  </a:schemeClr>
                </a:solidFill>
                <a:latin typeface="Aptos" panose="020B0004020202020204" pitchFamily="34" charset="0"/>
              </a:rPr>
              <a:t>typical iOS weather app</a:t>
            </a:r>
            <a:r>
              <a:rPr lang="en-US" sz="1500" dirty="0">
                <a:solidFill>
                  <a:schemeClr val="bg2">
                    <a:lumMod val="25000"/>
                  </a:schemeClr>
                </a:solidFill>
                <a:latin typeface="Aptos" panose="020B0004020202020204" pitchFamily="34" charset="0"/>
              </a:rPr>
              <a:t>—which displays mostly numbers with minimal description and forces the user to interpret the conditions.</a:t>
            </a:r>
          </a:p>
          <a:p>
            <a:pPr algn="just" defTabSz="914400">
              <a:lnSpc>
                <a:spcPct val="90000"/>
              </a:lnSpc>
              <a:spcBef>
                <a:spcPts val="1000"/>
              </a:spcBef>
              <a:buClr>
                <a:schemeClr val="accent2"/>
              </a:buClr>
            </a:pPr>
            <a:r>
              <a:rPr lang="en-US" sz="1500" b="1" dirty="0" err="1">
                <a:solidFill>
                  <a:schemeClr val="bg2">
                    <a:lumMod val="25000"/>
                  </a:schemeClr>
                </a:solidFill>
                <a:latin typeface="Aptos" panose="020B0004020202020204" pitchFamily="34" charset="0"/>
              </a:rPr>
              <a:t>WeatherEase</a:t>
            </a:r>
            <a:r>
              <a:rPr lang="en-US" sz="1500" dirty="0">
                <a:solidFill>
                  <a:schemeClr val="bg2">
                    <a:lumMod val="25000"/>
                  </a:schemeClr>
                </a:solidFill>
                <a:latin typeface="Aptos" panose="020B0004020202020204" pitchFamily="34" charset="0"/>
              </a:rPr>
              <a:t> provides natural, easy-to-understand descriptions, supportive emojis, and full text-to-speech accessibility. </a:t>
            </a:r>
          </a:p>
          <a:p>
            <a:pPr algn="just" defTabSz="914400">
              <a:lnSpc>
                <a:spcPct val="90000"/>
              </a:lnSpc>
              <a:spcBef>
                <a:spcPts val="1000"/>
              </a:spcBef>
              <a:buClr>
                <a:schemeClr val="accent2"/>
              </a:buClr>
            </a:pPr>
            <a:r>
              <a:rPr lang="en-US" sz="1500" dirty="0">
                <a:solidFill>
                  <a:schemeClr val="bg2">
                    <a:lumMod val="25000"/>
                  </a:schemeClr>
                </a:solidFill>
                <a:latin typeface="Aptos" panose="020B0004020202020204" pitchFamily="34" charset="0"/>
              </a:rPr>
              <a:t>This makes the weather </a:t>
            </a:r>
            <a:r>
              <a:rPr lang="en-US" sz="1500" b="1" dirty="0">
                <a:solidFill>
                  <a:schemeClr val="bg2">
                    <a:lumMod val="25000"/>
                  </a:schemeClr>
                </a:solidFill>
                <a:latin typeface="Aptos" panose="020B0004020202020204" pitchFamily="34" charset="0"/>
              </a:rPr>
              <a:t>clearer, more readable, and instantly understandable</a:t>
            </a:r>
            <a:r>
              <a:rPr lang="en-US" sz="1500" dirty="0">
                <a:solidFill>
                  <a:schemeClr val="bg2">
                    <a:lumMod val="25000"/>
                  </a:schemeClr>
                </a:solidFill>
                <a:latin typeface="Aptos" panose="020B0004020202020204" pitchFamily="34" charset="0"/>
              </a:rPr>
              <a:t>, especially for users who rely on audio output or need quick, descriptive insights.</a:t>
            </a:r>
          </a:p>
        </p:txBody>
      </p:sp>
    </p:spTree>
    <p:extLst>
      <p:ext uri="{BB962C8B-B14F-4D97-AF65-F5344CB8AC3E}">
        <p14:creationId xmlns:p14="http://schemas.microsoft.com/office/powerpoint/2010/main" val="410355061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811185" y="621972"/>
            <a:ext cx="7599718" cy="1493781"/>
          </a:xfrm>
          <a:ln>
            <a:solidFill>
              <a:schemeClr val="bg2">
                <a:lumMod val="50000"/>
              </a:schemeClr>
            </a:solidFill>
          </a:ln>
          <a:effectLst>
            <a:glow rad="101600">
              <a:schemeClr val="accent5">
                <a:satMod val="175000"/>
                <a:alpha val="40000"/>
              </a:schemeClr>
            </a:glow>
          </a:effectLst>
        </p:spPr>
        <p:style>
          <a:lnRef idx="1">
            <a:schemeClr val="accent5"/>
          </a:lnRef>
          <a:fillRef idx="2">
            <a:schemeClr val="accent5"/>
          </a:fillRef>
          <a:effectRef idx="1">
            <a:schemeClr val="accent5"/>
          </a:effectRef>
          <a:fontRef idx="minor">
            <a:schemeClr val="dk1"/>
          </a:fontRef>
        </p:style>
        <p:txBody>
          <a:bodyPr anchor="b"/>
          <a:lstStyle/>
          <a:p>
            <a:r>
              <a:rPr lang="en-US" dirty="0">
                <a:solidFill>
                  <a:schemeClr val="bg2">
                    <a:lumMod val="25000"/>
                  </a:schemeClr>
                </a:solidFill>
              </a:rPr>
              <a:t>Organization chart</a:t>
            </a:r>
          </a:p>
        </p:txBody>
      </p:sp>
      <p:sp>
        <p:nvSpPr>
          <p:cNvPr id="5" name="Rectangle 4">
            <a:extLst>
              <a:ext uri="{FF2B5EF4-FFF2-40B4-BE49-F238E27FC236}">
                <a16:creationId xmlns:a16="http://schemas.microsoft.com/office/drawing/2014/main" id="{7D14FD10-B8A0-7F80-E276-63311F97C365}"/>
              </a:ext>
            </a:extLst>
          </p:cNvPr>
          <p:cNvSpPr/>
          <p:nvPr/>
        </p:nvSpPr>
        <p:spPr>
          <a:xfrm>
            <a:off x="811185" y="2369574"/>
            <a:ext cx="2453125" cy="31561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u="sng" dirty="0">
                <a:solidFill>
                  <a:schemeClr val="bg2">
                    <a:lumMod val="25000"/>
                  </a:schemeClr>
                </a:solidFill>
              </a:rPr>
              <a:t>TAJRA – Team Lead</a:t>
            </a:r>
          </a:p>
          <a:p>
            <a:pPr algn="ctr"/>
            <a:r>
              <a:rPr lang="en-US" sz="1600" dirty="0">
                <a:solidFill>
                  <a:schemeClr val="bg2">
                    <a:lumMod val="25000"/>
                  </a:schemeClr>
                </a:solidFill>
              </a:rPr>
              <a:t>sinanagict@gmail.com</a:t>
            </a:r>
          </a:p>
          <a:p>
            <a:r>
              <a:rPr lang="en-US" b="1" dirty="0"/>
              <a:t>CODING</a:t>
            </a:r>
          </a:p>
          <a:p>
            <a:pPr marL="285750" indent="-285750">
              <a:buFont typeface="Arial" panose="020B0604020202020204" pitchFamily="34" charset="0"/>
              <a:buChar char="•"/>
            </a:pPr>
            <a:r>
              <a:rPr lang="en-US" dirty="0"/>
              <a:t>Repo setup</a:t>
            </a:r>
          </a:p>
          <a:p>
            <a:pPr marL="285750" indent="-285750">
              <a:buFont typeface="Arial" panose="020B0604020202020204" pitchFamily="34" charset="0"/>
              <a:buChar char="•"/>
            </a:pPr>
            <a:r>
              <a:rPr lang="en-US" dirty="0"/>
              <a:t>API</a:t>
            </a:r>
          </a:p>
          <a:p>
            <a:pPr marL="285750" indent="-285750">
              <a:buFont typeface="Arial" panose="020B0604020202020204" pitchFamily="34" charset="0"/>
              <a:buChar char="•"/>
            </a:pPr>
            <a:r>
              <a:rPr lang="en-US" dirty="0"/>
              <a:t>Speech features</a:t>
            </a:r>
          </a:p>
          <a:p>
            <a:r>
              <a:rPr lang="en-US" b="1" dirty="0"/>
              <a:t>LEAD</a:t>
            </a:r>
          </a:p>
          <a:p>
            <a:pPr marL="285750" indent="-285750">
              <a:buFont typeface="Arial" panose="020B0604020202020204" pitchFamily="34" charset="0"/>
              <a:buChar char="•"/>
            </a:pPr>
            <a:r>
              <a:rPr lang="en-US" dirty="0"/>
              <a:t>Creating Weekly Plans</a:t>
            </a:r>
          </a:p>
          <a:p>
            <a:pPr marL="285750" indent="-285750">
              <a:buFont typeface="Arial" panose="020B0604020202020204" pitchFamily="34" charset="0"/>
              <a:buChar char="•"/>
            </a:pPr>
            <a:r>
              <a:rPr lang="en-US" dirty="0"/>
              <a:t>Coordinating tasks</a:t>
            </a:r>
          </a:p>
          <a:p>
            <a:pPr marL="285750" indent="-285750">
              <a:buFont typeface="Arial" panose="020B0604020202020204" pitchFamily="34" charset="0"/>
              <a:buChar char="•"/>
            </a:pPr>
            <a:r>
              <a:rPr lang="en-US" dirty="0"/>
              <a:t>Reviewing progress</a:t>
            </a:r>
          </a:p>
        </p:txBody>
      </p:sp>
      <p:sp>
        <p:nvSpPr>
          <p:cNvPr id="6" name="Rectangle 5">
            <a:extLst>
              <a:ext uri="{FF2B5EF4-FFF2-40B4-BE49-F238E27FC236}">
                <a16:creationId xmlns:a16="http://schemas.microsoft.com/office/drawing/2014/main" id="{8CA8A809-A9A7-406D-E5C7-28847D68A980}"/>
              </a:ext>
            </a:extLst>
          </p:cNvPr>
          <p:cNvSpPr/>
          <p:nvPr/>
        </p:nvSpPr>
        <p:spPr>
          <a:xfrm>
            <a:off x="3384481" y="2369574"/>
            <a:ext cx="2453125" cy="31561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u="sng" dirty="0">
                <a:solidFill>
                  <a:schemeClr val="bg2">
                    <a:lumMod val="25000"/>
                  </a:schemeClr>
                </a:solidFill>
              </a:rPr>
              <a:t>EHAB – Individual Contributor</a:t>
            </a:r>
          </a:p>
          <a:p>
            <a:pPr algn="ctr"/>
            <a:r>
              <a:rPr lang="en-US" sz="1600" dirty="0">
                <a:solidFill>
                  <a:schemeClr val="bg2">
                    <a:lumMod val="25000"/>
                  </a:schemeClr>
                </a:solidFill>
              </a:rPr>
              <a:t>ehabm7986@gmail.com</a:t>
            </a:r>
            <a:endParaRPr lang="en-US" sz="1600" b="1" u="sng" dirty="0">
              <a:solidFill>
                <a:schemeClr val="bg2">
                  <a:lumMod val="25000"/>
                </a:schemeClr>
              </a:solidFill>
            </a:endParaRPr>
          </a:p>
          <a:p>
            <a:r>
              <a:rPr lang="en-US" b="1" dirty="0"/>
              <a:t>CODING</a:t>
            </a:r>
          </a:p>
          <a:p>
            <a:pPr marL="285750" indent="-285750">
              <a:buFont typeface="Arial" panose="020B0604020202020204" pitchFamily="34" charset="0"/>
              <a:buChar char="•"/>
            </a:pPr>
            <a:r>
              <a:rPr lang="en-US" dirty="0"/>
              <a:t>UI structure</a:t>
            </a:r>
          </a:p>
          <a:p>
            <a:pPr marL="285750" indent="-285750">
              <a:buFont typeface="Arial" panose="020B0604020202020204" pitchFamily="34" charset="0"/>
              <a:buChar char="•"/>
            </a:pPr>
            <a:r>
              <a:rPr lang="en-US" dirty="0"/>
              <a:t>Error handling</a:t>
            </a:r>
          </a:p>
          <a:p>
            <a:pPr marL="285750" indent="-285750">
              <a:buFont typeface="Arial" panose="020B0604020202020204" pitchFamily="34" charset="0"/>
              <a:buChar char="•"/>
            </a:pPr>
            <a:r>
              <a:rPr lang="en-US" dirty="0"/>
              <a:t>Command mapping</a:t>
            </a:r>
          </a:p>
          <a:p>
            <a:pPr marL="285750" indent="-285750">
              <a:buFont typeface="Arial" panose="020B0604020202020204" pitchFamily="34" charset="0"/>
              <a:buChar char="•"/>
            </a:pPr>
            <a:r>
              <a:rPr lang="en-US" dirty="0"/>
              <a:t>Testing &amp; Debugging</a:t>
            </a:r>
          </a:p>
          <a:p>
            <a:pPr marL="285750" indent="-285750">
              <a:buFont typeface="Arial" panose="020B0604020202020204" pitchFamily="34" charset="0"/>
              <a:buChar char="•"/>
            </a:pPr>
            <a:r>
              <a:rPr lang="en-US" dirty="0"/>
              <a:t>Mutual collaboration in code with Tajra</a:t>
            </a:r>
          </a:p>
          <a:p>
            <a:pPr marL="285750" indent="-285750">
              <a:buFont typeface="Arial" panose="020B0604020202020204" pitchFamily="34" charset="0"/>
              <a:buChar char="•"/>
            </a:pPr>
            <a:endParaRPr lang="en-US" dirty="0"/>
          </a:p>
        </p:txBody>
      </p:sp>
      <p:sp>
        <p:nvSpPr>
          <p:cNvPr id="9" name="Rectangle 8">
            <a:extLst>
              <a:ext uri="{FF2B5EF4-FFF2-40B4-BE49-F238E27FC236}">
                <a16:creationId xmlns:a16="http://schemas.microsoft.com/office/drawing/2014/main" id="{3A40FDA2-5598-F1BA-4806-1634D1E65D55}"/>
              </a:ext>
            </a:extLst>
          </p:cNvPr>
          <p:cNvSpPr/>
          <p:nvPr/>
        </p:nvSpPr>
        <p:spPr>
          <a:xfrm>
            <a:off x="5957778" y="2369574"/>
            <a:ext cx="2453125" cy="31561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u="sng" dirty="0">
                <a:solidFill>
                  <a:schemeClr val="bg2">
                    <a:lumMod val="25000"/>
                  </a:schemeClr>
                </a:solidFill>
              </a:rPr>
              <a:t>MIKE – Individual Contributor</a:t>
            </a:r>
          </a:p>
          <a:p>
            <a:pPr algn="ctr"/>
            <a:r>
              <a:rPr lang="en-US" sz="1600" dirty="0">
                <a:solidFill>
                  <a:schemeClr val="bg2">
                    <a:lumMod val="25000"/>
                  </a:schemeClr>
                </a:solidFill>
              </a:rPr>
              <a:t>mike.khadeida@gmail.com</a:t>
            </a:r>
          </a:p>
          <a:p>
            <a:r>
              <a:rPr lang="en-US" b="1" dirty="0"/>
              <a:t>RESEARCH</a:t>
            </a:r>
          </a:p>
          <a:p>
            <a:pPr marL="285750" indent="-285750">
              <a:buFont typeface="Arial" panose="020B0604020202020204" pitchFamily="34" charset="0"/>
              <a:buChar char="•"/>
            </a:pPr>
            <a:r>
              <a:rPr lang="en-US" dirty="0"/>
              <a:t>Accessibility guidelines</a:t>
            </a:r>
          </a:p>
          <a:p>
            <a:pPr marL="285750" indent="-285750">
              <a:buFont typeface="Arial" panose="020B0604020202020204" pitchFamily="34" charset="0"/>
              <a:buChar char="•"/>
            </a:pPr>
            <a:r>
              <a:rPr lang="en-US" dirty="0"/>
              <a:t>User testing plans</a:t>
            </a:r>
          </a:p>
          <a:p>
            <a:pPr marL="285750" indent="-285750">
              <a:buFont typeface="Arial" panose="020B0604020202020204" pitchFamily="34" charset="0"/>
              <a:buChar char="•"/>
            </a:pPr>
            <a:r>
              <a:rPr lang="en-US" dirty="0"/>
              <a:t>Reporting findings</a:t>
            </a:r>
          </a:p>
          <a:p>
            <a:pPr marL="285750" indent="-285750">
              <a:buFont typeface="Arial" panose="020B0604020202020204" pitchFamily="34" charset="0"/>
              <a:buChar char="•"/>
            </a:pPr>
            <a:r>
              <a:rPr lang="en-US" dirty="0"/>
              <a:t>Supporting UI/UX improvements</a:t>
            </a:r>
          </a:p>
          <a:p>
            <a:pPr marL="285750" indent="-285750">
              <a:buFont typeface="Arial" panose="020B0604020202020204" pitchFamily="34" charset="0"/>
              <a:buChar char="•"/>
            </a:pPr>
            <a:endParaRPr lang="en-US" dirty="0"/>
          </a:p>
        </p:txBody>
      </p:sp>
      <p:sp>
        <p:nvSpPr>
          <p:cNvPr id="12" name="Rectangle 11">
            <a:extLst>
              <a:ext uri="{FF2B5EF4-FFF2-40B4-BE49-F238E27FC236}">
                <a16:creationId xmlns:a16="http://schemas.microsoft.com/office/drawing/2014/main" id="{4F0968CB-465F-0880-C702-301BA43FB7C3}"/>
              </a:ext>
            </a:extLst>
          </p:cNvPr>
          <p:cNvSpPr/>
          <p:nvPr/>
        </p:nvSpPr>
        <p:spPr>
          <a:xfrm>
            <a:off x="8720609" y="4608530"/>
            <a:ext cx="2842127" cy="107721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a:ln w="9525">
                  <a:solidFill>
                    <a:schemeClr val="bg1"/>
                  </a:solidFill>
                  <a:prstDash val="solid"/>
                </a:ln>
                <a:solidFill>
                  <a:schemeClr val="accent5"/>
                </a:solidFill>
                <a:effectLst>
                  <a:glow rad="139700">
                    <a:schemeClr val="accent5">
                      <a:satMod val="175000"/>
                      <a:alpha val="40000"/>
                    </a:schemeClr>
                  </a:glow>
                  <a:outerShdw blurRad="12700" dist="38100" dir="2700000" algn="tl" rotWithShape="0">
                    <a:schemeClr val="accent5">
                      <a:lumMod val="60000"/>
                      <a:lumOff val="40000"/>
                    </a:schemeClr>
                  </a:outerShdw>
                </a:effectLst>
              </a:rPr>
              <a:t>Team </a:t>
            </a:r>
          </a:p>
          <a:p>
            <a:pPr algn="ctr"/>
            <a:r>
              <a:rPr lang="en-US" sz="3200" b="1" dirty="0">
                <a:ln w="9525">
                  <a:solidFill>
                    <a:schemeClr val="bg1"/>
                  </a:solidFill>
                  <a:prstDash val="solid"/>
                </a:ln>
                <a:solidFill>
                  <a:schemeClr val="accent5"/>
                </a:solidFill>
                <a:effectLst>
                  <a:glow rad="139700">
                    <a:schemeClr val="accent5">
                      <a:satMod val="175000"/>
                      <a:alpha val="40000"/>
                    </a:schemeClr>
                  </a:glow>
                  <a:outerShdw blurRad="12700" dist="38100" dir="2700000" algn="tl" rotWithShape="0">
                    <a:schemeClr val="accent5">
                      <a:lumMod val="60000"/>
                      <a:lumOff val="40000"/>
                    </a:schemeClr>
                  </a:outerShdw>
                </a:effectLst>
              </a:rPr>
              <a:t>ClearPath</a:t>
            </a:r>
          </a:p>
        </p:txBody>
      </p:sp>
      <p:sp>
        <p:nvSpPr>
          <p:cNvPr id="13" name="Rectangle 12">
            <a:extLst>
              <a:ext uri="{FF2B5EF4-FFF2-40B4-BE49-F238E27FC236}">
                <a16:creationId xmlns:a16="http://schemas.microsoft.com/office/drawing/2014/main" id="{659F1797-7937-032C-2267-B9AE9304C8B6}"/>
              </a:ext>
            </a:extLst>
          </p:cNvPr>
          <p:cNvSpPr/>
          <p:nvPr/>
        </p:nvSpPr>
        <p:spPr>
          <a:xfrm>
            <a:off x="811185" y="5685748"/>
            <a:ext cx="7599718" cy="90702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u="sng" dirty="0">
                <a:solidFill>
                  <a:schemeClr val="bg2">
                    <a:lumMod val="25000"/>
                  </a:schemeClr>
                </a:solidFill>
              </a:rPr>
              <a:t>BASAK TAYLAN – Supervisor</a:t>
            </a:r>
          </a:p>
          <a:p>
            <a:pPr algn="ctr"/>
            <a:r>
              <a:rPr lang="en-US" sz="1600" dirty="0">
                <a:solidFill>
                  <a:schemeClr val="bg2">
                    <a:lumMod val="25000"/>
                  </a:schemeClr>
                </a:solidFill>
              </a:rPr>
              <a:t>basak.taylan@brooklyn.cuny.edu</a:t>
            </a:r>
            <a:endParaRPr lang="en-US" dirty="0">
              <a:solidFill>
                <a:schemeClr val="bg2">
                  <a:lumMod val="25000"/>
                </a:schemeClr>
              </a:solidFill>
            </a:endParaRPr>
          </a:p>
        </p:txBody>
      </p:sp>
    </p:spTree>
    <p:extLst>
      <p:ext uri="{BB962C8B-B14F-4D97-AF65-F5344CB8AC3E}">
        <p14:creationId xmlns:p14="http://schemas.microsoft.com/office/powerpoint/2010/main" val="416707298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73A9-96C6-6E0F-97DA-56CCEB1559CD}"/>
              </a:ext>
            </a:extLst>
          </p:cNvPr>
          <p:cNvSpPr>
            <a:spLocks noGrp="1"/>
          </p:cNvSpPr>
          <p:nvPr>
            <p:ph type="title"/>
          </p:nvPr>
        </p:nvSpPr>
        <p:spPr>
          <a:xfrm>
            <a:off x="81611" y="291231"/>
            <a:ext cx="7599718" cy="777219"/>
          </a:xfrm>
          <a:solidFill>
            <a:schemeClr val="accent3">
              <a:lumMod val="40000"/>
              <a:lumOff val="60000"/>
            </a:schemeClr>
          </a:solidFill>
          <a:ln>
            <a:solidFill>
              <a:schemeClr val="bg2">
                <a:lumMod val="25000"/>
              </a:schemeClr>
            </a:solidFill>
          </a:ln>
          <a:effectLst>
            <a:glow rad="228600">
              <a:schemeClr val="accent2">
                <a:satMod val="175000"/>
                <a:alpha val="40000"/>
              </a:schemeClr>
            </a:glow>
          </a:effectLst>
        </p:spPr>
        <p:txBody>
          <a:bodyPr/>
          <a:lstStyle/>
          <a:p>
            <a:r>
              <a:rPr lang="en-US" b="1" cap="none" spc="50" dirty="0">
                <a:ln w="9525" cmpd="sng">
                  <a:solidFill>
                    <a:schemeClr val="accent1"/>
                  </a:solidFill>
                  <a:prstDash val="solid"/>
                </a:ln>
                <a:solidFill>
                  <a:schemeClr val="bg2">
                    <a:lumMod val="25000"/>
                  </a:schemeClr>
                </a:solidFill>
                <a:effectLst>
                  <a:glow rad="38100">
                    <a:schemeClr val="accent1">
                      <a:alpha val="40000"/>
                    </a:schemeClr>
                  </a:glow>
                </a:effectLst>
              </a:rPr>
              <a:t>TAJRA – TEAM LEAD</a:t>
            </a:r>
          </a:p>
        </p:txBody>
      </p:sp>
      <p:sp>
        <p:nvSpPr>
          <p:cNvPr id="4" name="Rectangle 3">
            <a:extLst>
              <a:ext uri="{FF2B5EF4-FFF2-40B4-BE49-F238E27FC236}">
                <a16:creationId xmlns:a16="http://schemas.microsoft.com/office/drawing/2014/main" id="{11D6089D-BA8E-5D6F-39B6-E363A4D24259}"/>
              </a:ext>
            </a:extLst>
          </p:cNvPr>
          <p:cNvSpPr/>
          <p:nvPr/>
        </p:nvSpPr>
        <p:spPr>
          <a:xfrm>
            <a:off x="81611" y="1208264"/>
            <a:ext cx="7599718" cy="2538919"/>
          </a:xfrm>
          <a:prstGeom prst="rect">
            <a:avLst/>
          </a:prstGeom>
          <a:solidFill>
            <a:schemeClr val="bg2">
              <a:lumMod val="2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sz="1600" b="1" u="sng" dirty="0"/>
              <a:t>CODING</a:t>
            </a:r>
          </a:p>
          <a:p>
            <a:pPr lvl="0" algn="ctr" defTabSz="914400" eaLnBrk="0" fontAlgn="base" hangingPunct="0">
              <a:spcBef>
                <a:spcPct val="0"/>
              </a:spcBef>
              <a:spcAft>
                <a:spcPct val="0"/>
              </a:spcAft>
            </a:pPr>
            <a:endParaRPr lang="en-US" sz="1600" b="1" u="sng" dirty="0"/>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Set up project repository and file structure (HTML, CSS, JS, </a:t>
            </a:r>
            <a:r>
              <a:rPr lang="en-US" altLang="en-US" sz="1400" dirty="0" err="1">
                <a:solidFill>
                  <a:schemeClr val="bg2"/>
                </a:solidFill>
                <a:latin typeface="Arial" panose="020B0604020202020204" pitchFamily="34" charset="0"/>
              </a:rPr>
              <a:t>manifest.json</a:t>
            </a:r>
            <a:r>
              <a:rPr lang="en-US" altLang="en-US" sz="1400" dirty="0">
                <a:solidFill>
                  <a:schemeClr val="bg2"/>
                </a:solidFill>
                <a:latin typeface="Arial" panose="020B0604020202020204" pitchFamily="34" charset="0"/>
              </a:rPr>
              <a:t>, service-worker.js)</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Integrated </a:t>
            </a:r>
            <a:r>
              <a:rPr lang="en-US" altLang="en-US" sz="1400" b="1" dirty="0">
                <a:solidFill>
                  <a:schemeClr val="bg2"/>
                </a:solidFill>
                <a:latin typeface="Arial" panose="020B0604020202020204" pitchFamily="34" charset="0"/>
              </a:rPr>
              <a:t>OpenWeatherMap API</a:t>
            </a:r>
            <a:r>
              <a:rPr lang="en-US" altLang="en-US" sz="1400" dirty="0">
                <a:solidFill>
                  <a:schemeClr val="bg2"/>
                </a:solidFill>
                <a:latin typeface="Arial" panose="020B0604020202020204" pitchFamily="34" charset="0"/>
              </a:rPr>
              <a:t> for live weather and forecast data</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Developed </a:t>
            </a:r>
            <a:r>
              <a:rPr lang="en-US" altLang="en-US" sz="1400" b="1" dirty="0">
                <a:solidFill>
                  <a:schemeClr val="bg2"/>
                </a:solidFill>
                <a:latin typeface="Arial" panose="020B0604020202020204" pitchFamily="34" charset="0"/>
              </a:rPr>
              <a:t>Text-to-Speech (TTS) module</a:t>
            </a:r>
            <a:r>
              <a:rPr lang="en-US" altLang="en-US" sz="1400" dirty="0">
                <a:solidFill>
                  <a:schemeClr val="bg2"/>
                </a:solidFill>
                <a:latin typeface="Arial" panose="020B0604020202020204" pitchFamily="34" charset="0"/>
              </a:rPr>
              <a:t> using the </a:t>
            </a:r>
            <a:r>
              <a:rPr lang="en-US" altLang="en-US" sz="1400" dirty="0" err="1">
                <a:solidFill>
                  <a:schemeClr val="bg2"/>
                </a:solidFill>
                <a:latin typeface="Arial" panose="020B0604020202020204" pitchFamily="34" charset="0"/>
              </a:rPr>
              <a:t>SpeechSynthesis</a:t>
            </a:r>
            <a:r>
              <a:rPr lang="en-US" altLang="en-US" sz="1400" dirty="0">
                <a:solidFill>
                  <a:schemeClr val="bg2"/>
                </a:solidFill>
                <a:latin typeface="Arial" panose="020B0604020202020204" pitchFamily="34" charset="0"/>
              </a:rPr>
              <a:t> API</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Implemented </a:t>
            </a:r>
            <a:r>
              <a:rPr lang="en-US" altLang="en-US" sz="1400" b="1" dirty="0">
                <a:solidFill>
                  <a:schemeClr val="bg2"/>
                </a:solidFill>
                <a:latin typeface="Arial" panose="020B0604020202020204" pitchFamily="34" charset="0"/>
              </a:rPr>
              <a:t>voice command recognition</a:t>
            </a:r>
            <a:r>
              <a:rPr lang="en-US" altLang="en-US" sz="1400" dirty="0">
                <a:solidFill>
                  <a:schemeClr val="bg2"/>
                </a:solidFill>
                <a:latin typeface="Arial" panose="020B0604020202020204" pitchFamily="34" charset="0"/>
              </a:rPr>
              <a:t> via </a:t>
            </a:r>
            <a:r>
              <a:rPr lang="en-US" altLang="en-US" sz="1400" dirty="0" err="1">
                <a:solidFill>
                  <a:schemeClr val="bg2"/>
                </a:solidFill>
                <a:latin typeface="Arial" panose="020B0604020202020204" pitchFamily="34" charset="0"/>
              </a:rPr>
              <a:t>SpeechRecognition</a:t>
            </a:r>
            <a:r>
              <a:rPr lang="en-US" altLang="en-US" sz="1400" dirty="0">
                <a:solidFill>
                  <a:schemeClr val="bg2"/>
                </a:solidFill>
                <a:latin typeface="Arial" panose="020B0604020202020204" pitchFamily="34" charset="0"/>
              </a:rPr>
              <a:t> API</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Built dynamic, </a:t>
            </a:r>
            <a:r>
              <a:rPr lang="en-US" altLang="en-US" sz="1400" b="1" dirty="0">
                <a:solidFill>
                  <a:schemeClr val="bg2"/>
                </a:solidFill>
                <a:latin typeface="Arial" panose="020B0604020202020204" pitchFamily="34" charset="0"/>
              </a:rPr>
              <a:t>interactive UI elements</a:t>
            </a:r>
            <a:r>
              <a:rPr lang="en-US" altLang="en-US" sz="1400" dirty="0">
                <a:solidFill>
                  <a:schemeClr val="bg2"/>
                </a:solidFill>
                <a:latin typeface="Arial" panose="020B0604020202020204" pitchFamily="34" charset="0"/>
              </a:rPr>
              <a:t> compatible with keyboard navigation</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Ensured </a:t>
            </a:r>
            <a:r>
              <a:rPr lang="en-US" altLang="en-US" sz="1400" b="1" dirty="0">
                <a:solidFill>
                  <a:schemeClr val="bg2"/>
                </a:solidFill>
                <a:latin typeface="Arial" panose="020B0604020202020204" pitchFamily="34" charset="0"/>
              </a:rPr>
              <a:t>offline support</a:t>
            </a:r>
            <a:r>
              <a:rPr lang="en-US" altLang="en-US" sz="1400" dirty="0">
                <a:solidFill>
                  <a:schemeClr val="bg2"/>
                </a:solidFill>
                <a:latin typeface="Arial" panose="020B0604020202020204" pitchFamily="34" charset="0"/>
              </a:rPr>
              <a:t> using Service Worker for PWA functionality</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Debugged complex issues, including asynchronous API calls and voice command timing</a:t>
            </a:r>
          </a:p>
        </p:txBody>
      </p:sp>
      <p:sp>
        <p:nvSpPr>
          <p:cNvPr id="8" name="Rectangle 7">
            <a:extLst>
              <a:ext uri="{FF2B5EF4-FFF2-40B4-BE49-F238E27FC236}">
                <a16:creationId xmlns:a16="http://schemas.microsoft.com/office/drawing/2014/main" id="{E8B5A1D1-7235-D1D3-BDA8-8103E7F7667B}"/>
              </a:ext>
            </a:extLst>
          </p:cNvPr>
          <p:cNvSpPr/>
          <p:nvPr/>
        </p:nvSpPr>
        <p:spPr>
          <a:xfrm>
            <a:off x="81611" y="3886997"/>
            <a:ext cx="7599718" cy="2838883"/>
          </a:xfrm>
          <a:prstGeom prst="rect">
            <a:avLst/>
          </a:prstGeom>
          <a:solidFill>
            <a:schemeClr val="bg2">
              <a:lumMod val="2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sz="1600" b="1" u="sng" dirty="0"/>
              <a:t>LEADERSHIP</a:t>
            </a:r>
          </a:p>
          <a:p>
            <a:pPr lvl="0" algn="ctr" defTabSz="914400" eaLnBrk="0" fontAlgn="base" hangingPunct="0">
              <a:spcBef>
                <a:spcPct val="0"/>
              </a:spcBef>
              <a:spcAft>
                <a:spcPct val="0"/>
              </a:spcAft>
            </a:pPr>
            <a:endParaRPr lang="en-US" sz="1600" b="1" u="sng" dirty="0"/>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Created weekly plans and set team milestones to keep project on track</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Coordinated task assignments based on team strengths and availability</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Monitored progress and ensured deadlines were met for each development phase</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Reviewed teammates’ work and provided constructive feedback for quality improvements</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Facilitated team communication via Discord, Google Docs, and Notion</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Organized and led team meetings (in-person and virtual) to discuss challenges and next steps</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Balanced collaboration between coding and research roles to maximize efficiency</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Tracked and updated the project roadmap, ensuring alignment with semester goals</a:t>
            </a:r>
          </a:p>
        </p:txBody>
      </p:sp>
      <p:pic>
        <p:nvPicPr>
          <p:cNvPr id="11" name="Picture 10" descr="A screenshot of a weather forecast&#10;&#10;AI-generated content may be incorrect.">
            <a:extLst>
              <a:ext uri="{FF2B5EF4-FFF2-40B4-BE49-F238E27FC236}">
                <a16:creationId xmlns:a16="http://schemas.microsoft.com/office/drawing/2014/main" id="{3AFE6E52-D473-2096-EEE1-5EACCFDF2428}"/>
              </a:ext>
            </a:extLst>
          </p:cNvPr>
          <p:cNvPicPr>
            <a:picLocks noChangeAspect="1"/>
          </p:cNvPicPr>
          <p:nvPr/>
        </p:nvPicPr>
        <p:blipFill>
          <a:blip r:embed="rId2"/>
          <a:srcRect l="5328" t="14850" r="18602"/>
          <a:stretch>
            <a:fillRect/>
          </a:stretch>
        </p:blipFill>
        <p:spPr>
          <a:xfrm>
            <a:off x="7788334" y="0"/>
            <a:ext cx="4403666" cy="3240161"/>
          </a:xfrm>
          <a:prstGeom prst="rect">
            <a:avLst/>
          </a:prstGeom>
        </p:spPr>
      </p:pic>
      <p:pic>
        <p:nvPicPr>
          <p:cNvPr id="15" name="Picture 14">
            <a:extLst>
              <a:ext uri="{FF2B5EF4-FFF2-40B4-BE49-F238E27FC236}">
                <a16:creationId xmlns:a16="http://schemas.microsoft.com/office/drawing/2014/main" id="{F5089D93-5F65-4A44-462D-F1E56E24B3FE}"/>
              </a:ext>
            </a:extLst>
          </p:cNvPr>
          <p:cNvPicPr>
            <a:picLocks noChangeAspect="1"/>
          </p:cNvPicPr>
          <p:nvPr/>
        </p:nvPicPr>
        <p:blipFill>
          <a:blip r:embed="rId3"/>
          <a:srcRect l="3393" r="4283"/>
          <a:stretch>
            <a:fillRect/>
          </a:stretch>
        </p:blipFill>
        <p:spPr>
          <a:xfrm>
            <a:off x="7788333" y="3196387"/>
            <a:ext cx="4403667" cy="3661613"/>
          </a:xfrm>
          <a:prstGeom prst="rect">
            <a:avLst/>
          </a:prstGeom>
        </p:spPr>
      </p:pic>
      <p:sp>
        <p:nvSpPr>
          <p:cNvPr id="16" name="Cloud 15">
            <a:extLst>
              <a:ext uri="{FF2B5EF4-FFF2-40B4-BE49-F238E27FC236}">
                <a16:creationId xmlns:a16="http://schemas.microsoft.com/office/drawing/2014/main" id="{49A54428-FED7-CE76-F8F1-D62BC7DE3D73}"/>
              </a:ext>
            </a:extLst>
          </p:cNvPr>
          <p:cNvSpPr/>
          <p:nvPr/>
        </p:nvSpPr>
        <p:spPr>
          <a:xfrm>
            <a:off x="10184860" y="1712068"/>
            <a:ext cx="1818525" cy="124514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idea- vision</a:t>
            </a:r>
          </a:p>
        </p:txBody>
      </p:sp>
      <p:sp>
        <p:nvSpPr>
          <p:cNvPr id="17" name="Explosion: 8 Points 16">
            <a:extLst>
              <a:ext uri="{FF2B5EF4-FFF2-40B4-BE49-F238E27FC236}">
                <a16:creationId xmlns:a16="http://schemas.microsoft.com/office/drawing/2014/main" id="{1AC8F00F-11E7-849C-6A0D-18A7FCC7B774}"/>
              </a:ext>
            </a:extLst>
          </p:cNvPr>
          <p:cNvSpPr/>
          <p:nvPr/>
        </p:nvSpPr>
        <p:spPr>
          <a:xfrm>
            <a:off x="10184861" y="3216692"/>
            <a:ext cx="2007140" cy="1868454"/>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execution</a:t>
            </a:r>
          </a:p>
        </p:txBody>
      </p:sp>
    </p:spTree>
    <p:extLst>
      <p:ext uri="{BB962C8B-B14F-4D97-AF65-F5344CB8AC3E}">
        <p14:creationId xmlns:p14="http://schemas.microsoft.com/office/powerpoint/2010/main" val="428854303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13A33C-B6D9-7FE2-0128-3D60F7AA1DAA}"/>
              </a:ext>
            </a:extLst>
          </p:cNvPr>
          <p:cNvSpPr txBox="1">
            <a:spLocks/>
          </p:cNvSpPr>
          <p:nvPr/>
        </p:nvSpPr>
        <p:spPr>
          <a:xfrm>
            <a:off x="91339" y="145317"/>
            <a:ext cx="7729700" cy="1450020"/>
          </a:xfrm>
          <a:prstGeom prst="rect">
            <a:avLst/>
          </a:prstGeom>
          <a:solidFill>
            <a:schemeClr val="accent3">
              <a:lumMod val="40000"/>
              <a:lumOff val="60000"/>
            </a:schemeClr>
          </a:solidFill>
          <a:ln w="31750" cap="sq">
            <a:solidFill>
              <a:schemeClr val="bg2">
                <a:lumMod val="25000"/>
              </a:schemeClr>
            </a:solidFill>
            <a:miter lim="800000"/>
          </a:ln>
          <a:effectLst>
            <a:glow rad="228600">
              <a:schemeClr val="accent2">
                <a:satMod val="175000"/>
                <a:alpha val="40000"/>
              </a:schemeClr>
            </a:glow>
          </a:effectLst>
        </p:spPr>
        <p:txBody>
          <a:bodyPr vert="horz" lIns="0" tIns="0" rIns="0" bIns="0" rtlCol="0" anchor="b">
            <a:noAutofit/>
          </a:bodyPr>
          <a:lstStyle>
            <a:lvl1pPr algn="ctr" defTabSz="914400" rtl="0" eaLnBrk="1" latinLnBrk="0" hangingPunct="1">
              <a:lnSpc>
                <a:spcPct val="90000"/>
              </a:lnSpc>
              <a:spcBef>
                <a:spcPct val="0"/>
              </a:spcBef>
              <a:buNone/>
              <a:defRPr sz="5400" kern="1200" cap="all" spc="200" baseline="0">
                <a:solidFill>
                  <a:schemeClr val="tx1">
                    <a:lumMod val="85000"/>
                    <a:lumOff val="15000"/>
                  </a:schemeClr>
                </a:solidFill>
                <a:latin typeface="+mj-lt"/>
                <a:ea typeface="+mj-ea"/>
                <a:cs typeface="+mj-cs"/>
              </a:defRPr>
            </a:lvl1pPr>
          </a:lstStyle>
          <a:p>
            <a:r>
              <a:rPr lang="en-US" b="1" cap="none" spc="50" dirty="0">
                <a:ln w="9525" cmpd="sng">
                  <a:solidFill>
                    <a:schemeClr val="accent1"/>
                  </a:solidFill>
                  <a:prstDash val="solid"/>
                </a:ln>
                <a:solidFill>
                  <a:schemeClr val="bg2">
                    <a:lumMod val="25000"/>
                  </a:schemeClr>
                </a:solidFill>
                <a:effectLst>
                  <a:glow rad="38100">
                    <a:schemeClr val="accent1">
                      <a:alpha val="40000"/>
                    </a:schemeClr>
                  </a:glow>
                </a:effectLst>
              </a:rPr>
              <a:t>EHAB – INDIVIDUAL CONTRIBUTOR</a:t>
            </a:r>
          </a:p>
        </p:txBody>
      </p:sp>
      <p:sp>
        <p:nvSpPr>
          <p:cNvPr id="5" name="Rectangle 4">
            <a:extLst>
              <a:ext uri="{FF2B5EF4-FFF2-40B4-BE49-F238E27FC236}">
                <a16:creationId xmlns:a16="http://schemas.microsoft.com/office/drawing/2014/main" id="{6BC2756B-86E2-45D7-F05B-9445C7216CFD}"/>
              </a:ext>
            </a:extLst>
          </p:cNvPr>
          <p:cNvSpPr/>
          <p:nvPr/>
        </p:nvSpPr>
        <p:spPr>
          <a:xfrm>
            <a:off x="91339" y="1712069"/>
            <a:ext cx="4373657" cy="4863830"/>
          </a:xfrm>
          <a:prstGeom prst="rect">
            <a:avLst/>
          </a:prstGeom>
          <a:solidFill>
            <a:schemeClr val="bg2">
              <a:lumMod val="2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sz="1600" b="1" u="sng" dirty="0"/>
              <a:t>CODING</a:t>
            </a:r>
          </a:p>
          <a:p>
            <a:pPr lvl="0" algn="ctr" defTabSz="914400" eaLnBrk="0" fontAlgn="base" hangingPunct="0">
              <a:spcBef>
                <a:spcPct val="0"/>
              </a:spcBef>
              <a:spcAft>
                <a:spcPct val="0"/>
              </a:spcAft>
            </a:pPr>
            <a:endParaRPr lang="en-US" sz="1600" b="1" u="sng" dirty="0"/>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Built and structured the UI layout for accessibility and responsiveness</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Implemented error handling for invalid user input and API failures</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Mapped voice commands to actions for smooth user interaction</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Conducted testing and debugging across multiple browsers and devices</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Collaborated with Tajra on integrating TTS and API modules</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Suggested concise TTS wording for better voice output clarity</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Updated accessibility features including ARIA attributes and keyboard navigation</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Proposed AI-responsive chatbot for conversational weather queries </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dirty="0">
                <a:solidFill>
                  <a:schemeClr val="bg2"/>
                </a:solidFill>
                <a:latin typeface="Arial" panose="020B0604020202020204" pitchFamily="34" charset="0"/>
              </a:rPr>
              <a:t>Adapted plan to use custom scripted responses due to paid AI limitations		</a:t>
            </a:r>
          </a:p>
        </p:txBody>
      </p:sp>
      <p:pic>
        <p:nvPicPr>
          <p:cNvPr id="10" name="Picture 9" descr="A screenshot of a cell phone&#10;&#10;AI-generated content may be incorrect.">
            <a:extLst>
              <a:ext uri="{FF2B5EF4-FFF2-40B4-BE49-F238E27FC236}">
                <a16:creationId xmlns:a16="http://schemas.microsoft.com/office/drawing/2014/main" id="{422802F9-5033-E561-D74F-F1CC2C0517DB}"/>
              </a:ext>
            </a:extLst>
          </p:cNvPr>
          <p:cNvPicPr>
            <a:picLocks noChangeAspect="1"/>
          </p:cNvPicPr>
          <p:nvPr/>
        </p:nvPicPr>
        <p:blipFill>
          <a:blip r:embed="rId2"/>
          <a:srcRect l="5058" t="15325" r="5250"/>
          <a:stretch>
            <a:fillRect/>
          </a:stretch>
        </p:blipFill>
        <p:spPr>
          <a:xfrm>
            <a:off x="4464996" y="1712069"/>
            <a:ext cx="7727004" cy="2344365"/>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4FC4C586-22A5-6FD8-3B6E-D1F7E3DFDDCF}"/>
              </a:ext>
            </a:extLst>
          </p:cNvPr>
          <p:cNvPicPr>
            <a:picLocks noChangeAspect="1"/>
          </p:cNvPicPr>
          <p:nvPr/>
        </p:nvPicPr>
        <p:blipFill>
          <a:blip r:embed="rId3"/>
          <a:stretch>
            <a:fillRect/>
          </a:stretch>
        </p:blipFill>
        <p:spPr>
          <a:xfrm>
            <a:off x="4464996" y="4053598"/>
            <a:ext cx="7727004" cy="2522302"/>
          </a:xfrm>
          <a:prstGeom prst="rect">
            <a:avLst/>
          </a:prstGeom>
        </p:spPr>
      </p:pic>
      <p:sp>
        <p:nvSpPr>
          <p:cNvPr id="13" name="Rectangle 12">
            <a:extLst>
              <a:ext uri="{FF2B5EF4-FFF2-40B4-BE49-F238E27FC236}">
                <a16:creationId xmlns:a16="http://schemas.microsoft.com/office/drawing/2014/main" id="{5049A39F-AB38-C460-7F9C-ABC6FE0CD941}"/>
              </a:ext>
            </a:extLst>
          </p:cNvPr>
          <p:cNvSpPr/>
          <p:nvPr/>
        </p:nvSpPr>
        <p:spPr>
          <a:xfrm>
            <a:off x="6929336" y="1624521"/>
            <a:ext cx="5262664" cy="49611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Code issues trying to incorporate AI APIS </a:t>
            </a:r>
          </a:p>
          <a:p>
            <a:pPr algn="ctr"/>
            <a:r>
              <a:rPr lang="en-US" sz="1600" dirty="0"/>
              <a:t>(due to paid services)</a:t>
            </a:r>
          </a:p>
        </p:txBody>
      </p:sp>
      <p:sp>
        <p:nvSpPr>
          <p:cNvPr id="14" name="Rectangle 13">
            <a:extLst>
              <a:ext uri="{FF2B5EF4-FFF2-40B4-BE49-F238E27FC236}">
                <a16:creationId xmlns:a16="http://schemas.microsoft.com/office/drawing/2014/main" id="{D89F7046-4F23-BD95-874C-2340FDA85A0C}"/>
              </a:ext>
            </a:extLst>
          </p:cNvPr>
          <p:cNvSpPr/>
          <p:nvPr/>
        </p:nvSpPr>
        <p:spPr>
          <a:xfrm>
            <a:off x="6929336" y="3688811"/>
            <a:ext cx="5262664" cy="496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Solution using our free OpenWeather API and creating our own responses.</a:t>
            </a:r>
          </a:p>
        </p:txBody>
      </p:sp>
    </p:spTree>
    <p:extLst>
      <p:ext uri="{BB962C8B-B14F-4D97-AF65-F5344CB8AC3E}">
        <p14:creationId xmlns:p14="http://schemas.microsoft.com/office/powerpoint/2010/main" val="25936382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E88E3-2F28-93B1-5AB6-6D33E2539FA0}"/>
              </a:ext>
            </a:extLst>
          </p:cNvPr>
          <p:cNvSpPr txBox="1">
            <a:spLocks/>
          </p:cNvSpPr>
          <p:nvPr/>
        </p:nvSpPr>
        <p:spPr>
          <a:xfrm>
            <a:off x="0" y="-1"/>
            <a:ext cx="7821039" cy="1595338"/>
          </a:xfrm>
          <a:prstGeom prst="rect">
            <a:avLst/>
          </a:prstGeom>
          <a:solidFill>
            <a:schemeClr val="accent3">
              <a:lumMod val="40000"/>
              <a:lumOff val="60000"/>
            </a:schemeClr>
          </a:solidFill>
          <a:ln w="31750" cap="sq">
            <a:solidFill>
              <a:schemeClr val="bg2">
                <a:lumMod val="25000"/>
              </a:schemeClr>
            </a:solidFill>
            <a:miter lim="800000"/>
          </a:ln>
          <a:effectLst>
            <a:glow rad="228600">
              <a:schemeClr val="accent2">
                <a:satMod val="175000"/>
                <a:alpha val="40000"/>
              </a:schemeClr>
            </a:glow>
          </a:effectLst>
        </p:spPr>
        <p:txBody>
          <a:bodyPr vert="horz" lIns="0" tIns="0" rIns="0" bIns="0" rtlCol="0" anchor="b">
            <a:noAutofit/>
          </a:bodyPr>
          <a:lstStyle>
            <a:lvl1pPr algn="ctr" defTabSz="914400" rtl="0" eaLnBrk="1" latinLnBrk="0" hangingPunct="1">
              <a:lnSpc>
                <a:spcPct val="90000"/>
              </a:lnSpc>
              <a:spcBef>
                <a:spcPct val="0"/>
              </a:spcBef>
              <a:buNone/>
              <a:defRPr sz="5400" kern="1200" cap="all" spc="200" baseline="0">
                <a:solidFill>
                  <a:schemeClr val="tx1">
                    <a:lumMod val="85000"/>
                    <a:lumOff val="15000"/>
                  </a:schemeClr>
                </a:solidFill>
                <a:latin typeface="+mj-lt"/>
                <a:ea typeface="+mj-ea"/>
                <a:cs typeface="+mj-cs"/>
              </a:defRPr>
            </a:lvl1pPr>
          </a:lstStyle>
          <a:p>
            <a:r>
              <a:rPr lang="en-US" b="1" cap="none" spc="50" dirty="0">
                <a:ln w="9525" cmpd="sng">
                  <a:solidFill>
                    <a:schemeClr val="accent1"/>
                  </a:solidFill>
                  <a:prstDash val="solid"/>
                </a:ln>
                <a:solidFill>
                  <a:schemeClr val="bg2">
                    <a:lumMod val="25000"/>
                  </a:schemeClr>
                </a:solidFill>
                <a:effectLst>
                  <a:glow rad="38100">
                    <a:schemeClr val="accent1">
                      <a:alpha val="40000"/>
                    </a:schemeClr>
                  </a:glow>
                </a:effectLst>
              </a:rPr>
              <a:t>MIKE – INDIVIDUAL CONTRIBUTOR</a:t>
            </a:r>
          </a:p>
        </p:txBody>
      </p:sp>
      <p:sp>
        <p:nvSpPr>
          <p:cNvPr id="6" name="Rectangle 5">
            <a:extLst>
              <a:ext uri="{FF2B5EF4-FFF2-40B4-BE49-F238E27FC236}">
                <a16:creationId xmlns:a16="http://schemas.microsoft.com/office/drawing/2014/main" id="{BFACB2F9-0BF4-4FAB-869F-FF2633BDD5AC}"/>
              </a:ext>
            </a:extLst>
          </p:cNvPr>
          <p:cNvSpPr/>
          <p:nvPr/>
        </p:nvSpPr>
        <p:spPr>
          <a:xfrm>
            <a:off x="1" y="1595336"/>
            <a:ext cx="3657600" cy="5262663"/>
          </a:xfrm>
          <a:prstGeom prst="rect">
            <a:avLst/>
          </a:prstGeom>
          <a:solidFill>
            <a:schemeClr val="bg2">
              <a:lumMod val="2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914400" eaLnBrk="0" fontAlgn="base" hangingPunct="0">
              <a:spcBef>
                <a:spcPct val="0"/>
              </a:spcBef>
              <a:spcAft>
                <a:spcPct val="0"/>
              </a:spcAft>
            </a:pPr>
            <a:r>
              <a:rPr lang="en-US" sz="1600" b="1" u="sng" dirty="0"/>
              <a:t>RESEARCH AND DESIGN</a:t>
            </a:r>
          </a:p>
          <a:p>
            <a:pPr lvl="0" algn="ctr" defTabSz="914400" eaLnBrk="0" fontAlgn="base" hangingPunct="0">
              <a:spcBef>
                <a:spcPct val="0"/>
              </a:spcBef>
              <a:spcAft>
                <a:spcPct val="0"/>
              </a:spcAft>
            </a:pPr>
            <a:endParaRPr lang="en-US" sz="1600" b="1" u="sng" dirty="0"/>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Conducted accessibility research and gathered best practices for blind and visually impaired users</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Developed user testing plans to validate UI/UX decisions</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Reported findings and recommendations to improve app accessibility and usability</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Assisted in UI/UX design creation, including layout suggestions, button placement, and color choices</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Supported feature design iterations such as dark mode, large text, and simplified navigation</a:t>
            </a:r>
          </a:p>
          <a:p>
            <a:pPr lvl="0" algn="just" defTabSz="914400" eaLnBrk="0" fontAlgn="base" hangingPunct="0">
              <a:spcBef>
                <a:spcPct val="0"/>
              </a:spcBef>
              <a:spcAft>
                <a:spcPct val="0"/>
              </a:spcAft>
              <a:buFontTx/>
              <a:buChar char="•"/>
            </a:pPr>
            <a:r>
              <a:rPr lang="en-US" altLang="en-US" sz="1400" dirty="0">
                <a:solidFill>
                  <a:schemeClr val="bg2"/>
                </a:solidFill>
                <a:latin typeface="Arial" panose="020B0604020202020204" pitchFamily="34" charset="0"/>
              </a:rPr>
              <a:t>Collaborated with team to ensure research insights were applied in code</a:t>
            </a:r>
          </a:p>
        </p:txBody>
      </p:sp>
      <p:pic>
        <p:nvPicPr>
          <p:cNvPr id="9" name="Picture 8">
            <a:extLst>
              <a:ext uri="{FF2B5EF4-FFF2-40B4-BE49-F238E27FC236}">
                <a16:creationId xmlns:a16="http://schemas.microsoft.com/office/drawing/2014/main" id="{2058A3A8-52B7-59B1-D695-1F5544FF346E}"/>
              </a:ext>
            </a:extLst>
          </p:cNvPr>
          <p:cNvPicPr>
            <a:picLocks noChangeAspect="1"/>
          </p:cNvPicPr>
          <p:nvPr/>
        </p:nvPicPr>
        <p:blipFill>
          <a:blip r:embed="rId3"/>
          <a:stretch>
            <a:fillRect/>
          </a:stretch>
        </p:blipFill>
        <p:spPr>
          <a:xfrm>
            <a:off x="7821038" y="0"/>
            <a:ext cx="4370961" cy="428822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1" name="Picture 10">
            <a:extLst>
              <a:ext uri="{FF2B5EF4-FFF2-40B4-BE49-F238E27FC236}">
                <a16:creationId xmlns:a16="http://schemas.microsoft.com/office/drawing/2014/main" id="{9C56A4B0-7DAB-2042-37DD-D148C7D2DF87}"/>
              </a:ext>
            </a:extLst>
          </p:cNvPr>
          <p:cNvPicPr>
            <a:picLocks noChangeAspect="1"/>
          </p:cNvPicPr>
          <p:nvPr/>
        </p:nvPicPr>
        <p:blipFill>
          <a:blip r:embed="rId4"/>
          <a:stretch>
            <a:fillRect/>
          </a:stretch>
        </p:blipFill>
        <p:spPr>
          <a:xfrm>
            <a:off x="7821037" y="3737034"/>
            <a:ext cx="4370963" cy="312096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F7543DDA-5FBD-37AF-7095-ABBF09C893FB}"/>
              </a:ext>
            </a:extLst>
          </p:cNvPr>
          <p:cNvPicPr>
            <a:picLocks noChangeAspect="1"/>
          </p:cNvPicPr>
          <p:nvPr/>
        </p:nvPicPr>
        <p:blipFill>
          <a:blip r:embed="rId5"/>
          <a:srcRect l="7118" r="9820"/>
          <a:stretch>
            <a:fillRect/>
          </a:stretch>
        </p:blipFill>
        <p:spPr>
          <a:xfrm>
            <a:off x="3657602" y="1595336"/>
            <a:ext cx="4056992" cy="5262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Folded Corner 13">
            <a:extLst>
              <a:ext uri="{FF2B5EF4-FFF2-40B4-BE49-F238E27FC236}">
                <a16:creationId xmlns:a16="http://schemas.microsoft.com/office/drawing/2014/main" id="{5FA2DB66-637C-50DD-B513-9EF1E7CC0009}"/>
              </a:ext>
            </a:extLst>
          </p:cNvPr>
          <p:cNvSpPr/>
          <p:nvPr/>
        </p:nvSpPr>
        <p:spPr>
          <a:xfrm>
            <a:off x="6295921" y="4056993"/>
            <a:ext cx="1229710" cy="998483"/>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 questions examples</a:t>
            </a:r>
          </a:p>
        </p:txBody>
      </p:sp>
      <p:sp>
        <p:nvSpPr>
          <p:cNvPr id="15" name="Rectangle: Folded Corner 14">
            <a:extLst>
              <a:ext uri="{FF2B5EF4-FFF2-40B4-BE49-F238E27FC236}">
                <a16:creationId xmlns:a16="http://schemas.microsoft.com/office/drawing/2014/main" id="{BF2BD960-DE5A-1974-CBF2-981B92CA1859}"/>
              </a:ext>
            </a:extLst>
          </p:cNvPr>
          <p:cNvSpPr/>
          <p:nvPr/>
        </p:nvSpPr>
        <p:spPr>
          <a:xfrm>
            <a:off x="10582577" y="2144110"/>
            <a:ext cx="1372715" cy="1089498"/>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Research with videos and links.</a:t>
            </a:r>
          </a:p>
        </p:txBody>
      </p:sp>
      <p:sp>
        <p:nvSpPr>
          <p:cNvPr id="16" name="Rectangle: Folded Corner 15">
            <a:extLst>
              <a:ext uri="{FF2B5EF4-FFF2-40B4-BE49-F238E27FC236}">
                <a16:creationId xmlns:a16="http://schemas.microsoft.com/office/drawing/2014/main" id="{00F65866-411A-254F-554A-FAA29D8CB433}"/>
              </a:ext>
            </a:extLst>
          </p:cNvPr>
          <p:cNvSpPr/>
          <p:nvPr/>
        </p:nvSpPr>
        <p:spPr>
          <a:xfrm>
            <a:off x="10845223" y="4413674"/>
            <a:ext cx="1229710" cy="1595338"/>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Research for coders and good coding practices</a:t>
            </a:r>
          </a:p>
        </p:txBody>
      </p:sp>
    </p:spTree>
    <p:extLst>
      <p:ext uri="{BB962C8B-B14F-4D97-AF65-F5344CB8AC3E}">
        <p14:creationId xmlns:p14="http://schemas.microsoft.com/office/powerpoint/2010/main" val="174845610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573F9-1429-8653-4B93-07CDBD969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F0B7A-E749-2A5C-8F82-A2B61D48C94D}"/>
              </a:ext>
            </a:extLst>
          </p:cNvPr>
          <p:cNvSpPr>
            <a:spLocks noGrp="1"/>
          </p:cNvSpPr>
          <p:nvPr>
            <p:ph type="title"/>
          </p:nvPr>
        </p:nvSpPr>
        <p:spPr>
          <a:xfrm>
            <a:off x="811185" y="621973"/>
            <a:ext cx="7703550" cy="508738"/>
          </a:xfrm>
          <a:solidFill>
            <a:schemeClr val="bg2">
              <a:lumMod val="10000"/>
            </a:schemeClr>
          </a:solidFill>
          <a:ln>
            <a:solidFill>
              <a:srgbClr val="7030A0"/>
            </a:solidFill>
          </a:ln>
          <a:effectLst>
            <a:glow rad="101600">
              <a:schemeClr val="accent3">
                <a:lumMod val="40000"/>
                <a:lumOff val="60000"/>
                <a:alpha val="40000"/>
              </a:schemeClr>
            </a:glow>
          </a:effectLst>
        </p:spPr>
        <p:style>
          <a:lnRef idx="1">
            <a:schemeClr val="accent5"/>
          </a:lnRef>
          <a:fillRef idx="2">
            <a:schemeClr val="accent5"/>
          </a:fillRef>
          <a:effectRef idx="1">
            <a:schemeClr val="accent5"/>
          </a:effectRef>
          <a:fontRef idx="minor">
            <a:schemeClr val="dk1"/>
          </a:fontRef>
        </p:style>
        <p:txBody>
          <a:bodyPr anchor="b"/>
          <a:lstStyle/>
          <a:p>
            <a:r>
              <a:rPr lang="en-US" sz="2800" dirty="0">
                <a:solidFill>
                  <a:schemeClr val="bg2"/>
                </a:solidFill>
                <a:effectLst>
                  <a:glow rad="63500">
                    <a:schemeClr val="accent3">
                      <a:satMod val="175000"/>
                      <a:alpha val="40000"/>
                    </a:schemeClr>
                  </a:glow>
                </a:effectLst>
              </a:rPr>
              <a:t>Team collaboration &amp; workflow</a:t>
            </a:r>
          </a:p>
        </p:txBody>
      </p:sp>
      <p:sp>
        <p:nvSpPr>
          <p:cNvPr id="5" name="Rectangle 4">
            <a:extLst>
              <a:ext uri="{FF2B5EF4-FFF2-40B4-BE49-F238E27FC236}">
                <a16:creationId xmlns:a16="http://schemas.microsoft.com/office/drawing/2014/main" id="{52A6F26E-C6DC-B361-107C-1CEB332B402F}"/>
              </a:ext>
            </a:extLst>
          </p:cNvPr>
          <p:cNvSpPr/>
          <p:nvPr/>
        </p:nvSpPr>
        <p:spPr>
          <a:xfrm>
            <a:off x="811184" y="1442543"/>
            <a:ext cx="2453125" cy="3156155"/>
          </a:xfrm>
          <a:prstGeom prst="rect">
            <a:avLst/>
          </a:prstGeom>
          <a:solidFill>
            <a:schemeClr val="bg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b="1" u="sng" dirty="0">
                <a:solidFill>
                  <a:schemeClr val="bg1"/>
                </a:solidFill>
              </a:rPr>
              <a:t>COMMUNICATION</a:t>
            </a:r>
          </a:p>
          <a:p>
            <a:pPr algn="ctr"/>
            <a:endParaRPr lang="en-US" b="1" u="sng" dirty="0">
              <a:solidFill>
                <a:srgbClr val="1966D7"/>
              </a:solidFill>
            </a:endParaRPr>
          </a:p>
          <a:p>
            <a:pPr algn="ctr"/>
            <a:r>
              <a:rPr lang="en-US" sz="1600" b="1" dirty="0">
                <a:solidFill>
                  <a:schemeClr val="bg2">
                    <a:lumMod val="25000"/>
                  </a:schemeClr>
                </a:solidFill>
              </a:rPr>
              <a:t>Discord, Google Docs, and Notion</a:t>
            </a:r>
          </a:p>
          <a:p>
            <a:pPr algn="ctr"/>
            <a:endParaRPr lang="en-US" sz="1600" b="1" dirty="0">
              <a:solidFill>
                <a:schemeClr val="bg2">
                  <a:lumMod val="25000"/>
                </a:schemeClr>
              </a:solidFill>
            </a:endParaRPr>
          </a:p>
          <a:p>
            <a:pPr marL="285750" indent="-285750">
              <a:buFont typeface="Arial" panose="020B0604020202020204" pitchFamily="34" charset="0"/>
              <a:buChar char="•"/>
            </a:pPr>
            <a:r>
              <a:rPr lang="en-US" sz="1600" dirty="0">
                <a:solidFill>
                  <a:schemeClr val="bg2">
                    <a:lumMod val="25000"/>
                  </a:schemeClr>
                </a:solidFill>
              </a:rPr>
              <a:t>Held Discord calls and in-person library meetings (avg. 3 hours per call/meeting) to catch up and plan ahead</a:t>
            </a:r>
          </a:p>
          <a:p>
            <a:r>
              <a:rPr lang="en-US" sz="1600" dirty="0"/>
              <a:t>                 </a:t>
            </a:r>
            <a:r>
              <a:rPr lang="en-US" sz="2400" dirty="0">
                <a:solidFill>
                  <a:schemeClr val="bg2">
                    <a:lumMod val="25000"/>
                  </a:schemeClr>
                </a:solidFill>
              </a:rPr>
              <a:t>🗣️</a:t>
            </a:r>
            <a:endParaRPr lang="en-US" sz="1600" dirty="0">
              <a:solidFill>
                <a:schemeClr val="bg2">
                  <a:lumMod val="25000"/>
                </a:schemeClr>
              </a:solidFill>
            </a:endParaRPr>
          </a:p>
        </p:txBody>
      </p:sp>
      <p:sp>
        <p:nvSpPr>
          <p:cNvPr id="12" name="Rectangle 11">
            <a:extLst>
              <a:ext uri="{FF2B5EF4-FFF2-40B4-BE49-F238E27FC236}">
                <a16:creationId xmlns:a16="http://schemas.microsoft.com/office/drawing/2014/main" id="{F7FA0C01-F54D-1CBD-E282-97261D6A9EA0}"/>
              </a:ext>
            </a:extLst>
          </p:cNvPr>
          <p:cNvSpPr/>
          <p:nvPr/>
        </p:nvSpPr>
        <p:spPr>
          <a:xfrm>
            <a:off x="8720609" y="4608530"/>
            <a:ext cx="2842127" cy="107721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a:ln w="9525">
                  <a:solidFill>
                    <a:schemeClr val="bg2">
                      <a:lumMod val="75000"/>
                    </a:schemeClr>
                  </a:solidFill>
                  <a:prstDash val="solid"/>
                </a:ln>
                <a:solidFill>
                  <a:schemeClr val="bg2">
                    <a:lumMod val="50000"/>
                  </a:schemeClr>
                </a:solidFill>
                <a:effectLst>
                  <a:glow rad="139700">
                    <a:schemeClr val="accent5">
                      <a:satMod val="175000"/>
                      <a:alpha val="40000"/>
                    </a:schemeClr>
                  </a:glow>
                  <a:outerShdw blurRad="12700" dist="38100" dir="2700000" algn="tl" rotWithShape="0">
                    <a:schemeClr val="accent5">
                      <a:lumMod val="60000"/>
                      <a:lumOff val="40000"/>
                    </a:schemeClr>
                  </a:outerShdw>
                </a:effectLst>
              </a:rPr>
              <a:t>Team </a:t>
            </a:r>
          </a:p>
          <a:p>
            <a:pPr algn="ctr"/>
            <a:r>
              <a:rPr lang="en-US" sz="3200" b="1" dirty="0">
                <a:ln w="9525">
                  <a:solidFill>
                    <a:schemeClr val="bg2">
                      <a:lumMod val="75000"/>
                    </a:schemeClr>
                  </a:solidFill>
                  <a:prstDash val="solid"/>
                </a:ln>
                <a:solidFill>
                  <a:schemeClr val="bg2">
                    <a:lumMod val="50000"/>
                  </a:schemeClr>
                </a:solidFill>
                <a:effectLst>
                  <a:glow rad="139700">
                    <a:schemeClr val="accent5">
                      <a:satMod val="175000"/>
                      <a:alpha val="40000"/>
                    </a:schemeClr>
                  </a:glow>
                  <a:outerShdw blurRad="12700" dist="38100" dir="2700000" algn="tl" rotWithShape="0">
                    <a:schemeClr val="accent5">
                      <a:lumMod val="60000"/>
                      <a:lumOff val="40000"/>
                    </a:schemeClr>
                  </a:outerShdw>
                </a:effectLst>
              </a:rPr>
              <a:t>ClearPath</a:t>
            </a:r>
          </a:p>
        </p:txBody>
      </p:sp>
      <p:sp>
        <p:nvSpPr>
          <p:cNvPr id="13" name="Rectangle 12">
            <a:extLst>
              <a:ext uri="{FF2B5EF4-FFF2-40B4-BE49-F238E27FC236}">
                <a16:creationId xmlns:a16="http://schemas.microsoft.com/office/drawing/2014/main" id="{B035AE91-5CCC-36BC-9B8C-9BF3A4B495C7}"/>
              </a:ext>
            </a:extLst>
          </p:cNvPr>
          <p:cNvSpPr/>
          <p:nvPr/>
        </p:nvSpPr>
        <p:spPr>
          <a:xfrm>
            <a:off x="863101" y="5046651"/>
            <a:ext cx="7599718" cy="907026"/>
          </a:xfrm>
          <a:prstGeom prst="rect">
            <a:avLst/>
          </a:prstGeom>
          <a:solidFill>
            <a:schemeClr val="bg2">
              <a:lumMod val="10000"/>
            </a:schemeClr>
          </a:solidFill>
          <a:ln>
            <a:solidFill>
              <a:schemeClr val="bg2">
                <a:lumMod val="10000"/>
              </a:schemeClr>
            </a:solidFill>
          </a:ln>
          <a:effectLst>
            <a:glow rad="101600">
              <a:schemeClr val="bg2">
                <a:alpha val="60000"/>
              </a:schemeClr>
            </a:glo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b="1" i="1" dirty="0">
                <a:solidFill>
                  <a:schemeClr val="bg2"/>
                </a:solidFill>
              </a:rPr>
              <a:t>Through open communication, strangers became collaborators, and together we turned our individual strengths into a shared success.</a:t>
            </a:r>
            <a:endParaRPr lang="en-US" i="1" dirty="0">
              <a:solidFill>
                <a:schemeClr val="bg2"/>
              </a:solidFill>
            </a:endParaRPr>
          </a:p>
        </p:txBody>
      </p:sp>
      <p:sp>
        <p:nvSpPr>
          <p:cNvPr id="7" name="Rectangle 6">
            <a:extLst>
              <a:ext uri="{FF2B5EF4-FFF2-40B4-BE49-F238E27FC236}">
                <a16:creationId xmlns:a16="http://schemas.microsoft.com/office/drawing/2014/main" id="{327EC630-A424-D01E-8E41-9B9C246CA342}"/>
              </a:ext>
            </a:extLst>
          </p:cNvPr>
          <p:cNvSpPr/>
          <p:nvPr/>
        </p:nvSpPr>
        <p:spPr>
          <a:xfrm>
            <a:off x="3384481" y="1442541"/>
            <a:ext cx="2453125" cy="3156155"/>
          </a:xfrm>
          <a:prstGeom prst="rect">
            <a:avLst/>
          </a:prstGeom>
          <a:solidFill>
            <a:schemeClr val="bg2">
              <a:lumMod val="9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b="1" u="sng" dirty="0">
                <a:solidFill>
                  <a:srgbClr val="1966D7"/>
                </a:solidFill>
              </a:rPr>
              <a:t>COLLABORATION</a:t>
            </a:r>
          </a:p>
          <a:p>
            <a:pPr algn="ctr"/>
            <a:endParaRPr lang="en-US" b="1" u="sng" dirty="0">
              <a:solidFill>
                <a:srgbClr val="1966D7"/>
              </a:solidFill>
            </a:endParaRPr>
          </a:p>
          <a:p>
            <a:pPr algn="ctr"/>
            <a:r>
              <a:rPr lang="en-US" sz="1600" b="1" dirty="0">
                <a:solidFill>
                  <a:schemeClr val="bg2">
                    <a:lumMod val="25000"/>
                  </a:schemeClr>
                </a:solidFill>
              </a:rPr>
              <a:t>Cross-Collaborated</a:t>
            </a:r>
          </a:p>
          <a:p>
            <a:pPr algn="ctr"/>
            <a:r>
              <a:rPr lang="en-US" sz="1600" b="1" dirty="0">
                <a:solidFill>
                  <a:schemeClr val="bg2">
                    <a:lumMod val="25000"/>
                  </a:schemeClr>
                </a:solidFill>
              </a:rPr>
              <a:t>despite defined roles</a:t>
            </a:r>
          </a:p>
          <a:p>
            <a:pPr marL="285750" indent="-285750">
              <a:buFont typeface="Arial" panose="020B0604020202020204" pitchFamily="34" charset="0"/>
              <a:buChar char="•"/>
            </a:pPr>
            <a:endParaRPr lang="en-US" sz="1600" dirty="0">
              <a:solidFill>
                <a:schemeClr val="bg2">
                  <a:lumMod val="25000"/>
                </a:schemeClr>
              </a:solidFill>
            </a:endParaRPr>
          </a:p>
          <a:p>
            <a:pPr marL="285750" indent="-285750">
              <a:buFont typeface="Arial" panose="020B0604020202020204" pitchFamily="34" charset="0"/>
              <a:buChar char="•"/>
            </a:pPr>
            <a:r>
              <a:rPr lang="en-US" sz="1600" dirty="0">
                <a:solidFill>
                  <a:schemeClr val="bg2">
                    <a:lumMod val="25000"/>
                  </a:schemeClr>
                </a:solidFill>
              </a:rPr>
              <a:t>Google Docs mirrored Notion but allowed faster access for notes, new tasks, and review markers.</a:t>
            </a:r>
            <a:r>
              <a:rPr lang="en-US" sz="2000" dirty="0"/>
              <a:t>             		 </a:t>
            </a:r>
            <a:r>
              <a:rPr lang="en-US" sz="2400" dirty="0"/>
              <a:t>🤝</a:t>
            </a:r>
            <a:endParaRPr lang="en-US" sz="2000" dirty="0"/>
          </a:p>
        </p:txBody>
      </p:sp>
      <p:sp>
        <p:nvSpPr>
          <p:cNvPr id="10" name="Rectangle 9">
            <a:extLst>
              <a:ext uri="{FF2B5EF4-FFF2-40B4-BE49-F238E27FC236}">
                <a16:creationId xmlns:a16="http://schemas.microsoft.com/office/drawing/2014/main" id="{AF7EAB96-A559-D484-A1C8-43B97A99FCF4}"/>
              </a:ext>
            </a:extLst>
          </p:cNvPr>
          <p:cNvSpPr/>
          <p:nvPr/>
        </p:nvSpPr>
        <p:spPr>
          <a:xfrm>
            <a:off x="5957778" y="1442540"/>
            <a:ext cx="2556957" cy="3156155"/>
          </a:xfrm>
          <a:prstGeom prst="rect">
            <a:avLst/>
          </a:prstGeom>
          <a:solidFill>
            <a:schemeClr val="bg2">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b="1" u="sng" dirty="0">
                <a:solidFill>
                  <a:schemeClr val="bg2">
                    <a:lumMod val="25000"/>
                  </a:schemeClr>
                </a:solidFill>
              </a:rPr>
              <a:t>COORDINATION</a:t>
            </a:r>
          </a:p>
          <a:p>
            <a:pPr algn="ctr"/>
            <a:endParaRPr lang="en-US" b="1" u="sng" dirty="0">
              <a:solidFill>
                <a:srgbClr val="1966D7"/>
              </a:solidFill>
            </a:endParaRPr>
          </a:p>
          <a:p>
            <a:pPr algn="ctr"/>
            <a:r>
              <a:rPr lang="en-US" sz="1600" b="1" dirty="0">
                <a:solidFill>
                  <a:schemeClr val="bg2">
                    <a:lumMod val="25000"/>
                  </a:schemeClr>
                </a:solidFill>
              </a:rPr>
              <a:t>Task Management</a:t>
            </a:r>
          </a:p>
          <a:p>
            <a:pPr marL="285750" indent="-285750">
              <a:buFont typeface="Arial" panose="020B0604020202020204" pitchFamily="34" charset="0"/>
              <a:buChar char="•"/>
            </a:pPr>
            <a:endParaRPr lang="en-US" sz="1600" dirty="0">
              <a:solidFill>
                <a:schemeClr val="bg2">
                  <a:lumMod val="25000"/>
                </a:schemeClr>
              </a:solidFill>
            </a:endParaRPr>
          </a:p>
          <a:p>
            <a:pPr marL="285750" indent="-285750">
              <a:buFont typeface="Arial" panose="020B0604020202020204" pitchFamily="34" charset="0"/>
              <a:buChar char="•"/>
            </a:pPr>
            <a:r>
              <a:rPr lang="en-US" sz="1600" dirty="0">
                <a:solidFill>
                  <a:schemeClr val="bg2">
                    <a:lumMod val="25000"/>
                  </a:schemeClr>
                </a:solidFill>
              </a:rPr>
              <a:t>Assigned tasks based on comfort and adjusted workloads as needed.</a:t>
            </a:r>
          </a:p>
          <a:p>
            <a:pPr marL="285750" indent="-285750">
              <a:buFont typeface="Arial" panose="020B0604020202020204" pitchFamily="34" charset="0"/>
              <a:buChar char="•"/>
            </a:pPr>
            <a:r>
              <a:rPr lang="en-US" sz="1600" dirty="0">
                <a:solidFill>
                  <a:schemeClr val="bg2">
                    <a:lumMod val="25000"/>
                  </a:schemeClr>
                </a:solidFill>
              </a:rPr>
              <a:t>Discussed and agreed on task order to balance fairness, and schedule.</a:t>
            </a:r>
            <a:r>
              <a:rPr lang="en-US" sz="2000" dirty="0"/>
              <a:t>             		</a:t>
            </a:r>
            <a:r>
              <a:rPr lang="en-US" sz="2400" dirty="0"/>
              <a:t>🧩</a:t>
            </a:r>
            <a:endParaRPr lang="en-US" sz="2000" dirty="0"/>
          </a:p>
        </p:txBody>
      </p:sp>
      <p:pic>
        <p:nvPicPr>
          <p:cNvPr id="17" name="Picture 16" descr="A blue file with text&#10;&#10;AI-generated content may be incorrect.">
            <a:extLst>
              <a:ext uri="{FF2B5EF4-FFF2-40B4-BE49-F238E27FC236}">
                <a16:creationId xmlns:a16="http://schemas.microsoft.com/office/drawing/2014/main" id="{F527F600-D6ED-4AAD-9A85-2FA12553CC25}"/>
              </a:ext>
            </a:extLst>
          </p:cNvPr>
          <p:cNvPicPr>
            <a:picLocks noChangeAspect="1"/>
          </p:cNvPicPr>
          <p:nvPr/>
        </p:nvPicPr>
        <p:blipFill>
          <a:blip r:embed="rId3"/>
          <a:srcRect l="20965" t="15693" r="8117"/>
          <a:stretch>
            <a:fillRect/>
          </a:stretch>
        </p:blipFill>
        <p:spPr>
          <a:xfrm>
            <a:off x="8899479" y="1130711"/>
            <a:ext cx="1622323" cy="157055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9" name="Picture 18" descr="A black and white logo&#10;&#10;AI-generated content may be incorrect.">
            <a:extLst>
              <a:ext uri="{FF2B5EF4-FFF2-40B4-BE49-F238E27FC236}">
                <a16:creationId xmlns:a16="http://schemas.microsoft.com/office/drawing/2014/main" id="{2F24151E-789F-75E5-7F84-B80604FC13F2}"/>
              </a:ext>
            </a:extLst>
          </p:cNvPr>
          <p:cNvPicPr>
            <a:picLocks noChangeAspect="1"/>
          </p:cNvPicPr>
          <p:nvPr/>
        </p:nvPicPr>
        <p:blipFill>
          <a:blip r:embed="rId4"/>
          <a:stretch>
            <a:fillRect/>
          </a:stretch>
        </p:blipFill>
        <p:spPr>
          <a:xfrm>
            <a:off x="9493162" y="189423"/>
            <a:ext cx="3033230" cy="1706192"/>
          </a:xfrm>
          <a:prstGeom prst="rect">
            <a:avLst/>
          </a:prstGeom>
        </p:spPr>
      </p:pic>
      <p:pic>
        <p:nvPicPr>
          <p:cNvPr id="15" name="Picture 14" descr="A white logo with two dots&#10;&#10;AI-generated content may be incorrect.">
            <a:extLst>
              <a:ext uri="{FF2B5EF4-FFF2-40B4-BE49-F238E27FC236}">
                <a16:creationId xmlns:a16="http://schemas.microsoft.com/office/drawing/2014/main" id="{09F028BB-0E01-BF52-9498-7B905ABD39C8}"/>
              </a:ext>
            </a:extLst>
          </p:cNvPr>
          <p:cNvPicPr>
            <a:picLocks noChangeAspect="1"/>
          </p:cNvPicPr>
          <p:nvPr/>
        </p:nvPicPr>
        <p:blipFill>
          <a:blip r:embed="rId5"/>
          <a:stretch>
            <a:fillRect/>
          </a:stretch>
        </p:blipFill>
        <p:spPr>
          <a:xfrm rot="21155125">
            <a:off x="10304322" y="1708781"/>
            <a:ext cx="1622323" cy="1622323"/>
          </a:xfrm>
          <a:prstGeom prst="rect">
            <a:avLst/>
          </a:prstGeom>
        </p:spPr>
      </p:pic>
    </p:spTree>
    <p:extLst>
      <p:ext uri="{BB962C8B-B14F-4D97-AF65-F5344CB8AC3E}">
        <p14:creationId xmlns:p14="http://schemas.microsoft.com/office/powerpoint/2010/main" val="1244069379"/>
      </p:ext>
    </p:extLst>
  </p:cSld>
  <p:clrMapOvr>
    <a:masterClrMapping/>
  </p:clrMapOvr>
  <p:transition spd="slow">
    <p:push dir="u"/>
  </p:transition>
</p:sld>
</file>

<file path=ppt/theme/theme1.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7C52C5-6F65-4D42-B855-A3283C55581A}">
  <ds:schemaRefs>
    <ds:schemaRef ds:uri="http://schemas.microsoft.com/office/2006/metadata/properties"/>
    <ds:schemaRef ds:uri="71af3243-3dd4-4a8d-8c0d-dd76da1f02a5"/>
    <ds:schemaRef ds:uri="http://schemas.microsoft.com/office/2006/documentManagement/types"/>
    <ds:schemaRef ds:uri="http://purl.org/dc/terms/"/>
    <ds:schemaRef ds:uri="16c05727-aa75-4e4a-9b5f-8a80a1165891"/>
    <ds:schemaRef ds:uri="http://schemas.microsoft.com/sharepoint/v3"/>
    <ds:schemaRef ds:uri="http://schemas.microsoft.com/office/infopath/2007/PartnerControls"/>
    <ds:schemaRef ds:uri="http://www.w3.org/XML/1998/namespace"/>
    <ds:schemaRef ds:uri="http://purl.org/dc/dcmitype/"/>
    <ds:schemaRef ds:uri="http://schemas.openxmlformats.org/package/2006/metadata/core-properties"/>
    <ds:schemaRef ds:uri="230e9df3-be65-4c73-a93b-d1236ebd677e"/>
    <ds:schemaRef ds:uri="http://purl.org/dc/elements/1.1/"/>
  </ds:schemaRefs>
</ds:datastoreItem>
</file>

<file path=customXml/itemProps2.xml><?xml version="1.0" encoding="utf-8"?>
<ds:datastoreItem xmlns:ds="http://schemas.openxmlformats.org/officeDocument/2006/customXml" ds:itemID="{0354E976-D9B8-49D6-BB1E-30B410663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B6D968-3BA5-45CA-AFA4-01F84FB04FA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TM10001115[[fn=Parcel]]</Template>
  <TotalTime>707</TotalTime>
  <Words>2849</Words>
  <Application>Microsoft Office PowerPoint</Application>
  <PresentationFormat>Widescreen</PresentationFormat>
  <Paragraphs>346</Paragraphs>
  <Slides>30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Aharoni</vt:lpstr>
      <vt:lpstr>Aptos</vt:lpstr>
      <vt:lpstr>Aptos Black</vt:lpstr>
      <vt:lpstr>Arial</vt:lpstr>
      <vt:lpstr>Arial Black</vt:lpstr>
      <vt:lpstr>Calibri</vt:lpstr>
      <vt:lpstr>Gill Sans MT</vt:lpstr>
      <vt:lpstr>Parcel</vt:lpstr>
      <vt:lpstr>PowerPoint Presentation</vt:lpstr>
      <vt:lpstr>PowerPoint Presentation</vt:lpstr>
      <vt:lpstr>PowerPoint Presentation</vt:lpstr>
      <vt:lpstr>PowerPoint Presentation</vt:lpstr>
      <vt:lpstr>Organization chart</vt:lpstr>
      <vt:lpstr>TAJRA – TEAM LEAD</vt:lpstr>
      <vt:lpstr>PowerPoint Presentation</vt:lpstr>
      <vt:lpstr>PowerPoint Presentation</vt:lpstr>
      <vt:lpstr>Team collaboration &amp; workflow</vt:lpstr>
      <vt:lpstr>Team collaboration &amp; workflow</vt:lpstr>
      <vt:lpstr>Team collaboration &amp; workflow</vt:lpstr>
      <vt:lpstr>PowerPoint Presentation</vt:lpstr>
      <vt:lpstr>TIMELINE ROADMAP WEEKS 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 OpenWeatherMap API</vt:lpstr>
      <vt:lpstr>Tools &amp; Technologies</vt:lpstr>
      <vt:lpstr>LINKS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Tajra Sinanagic</dc:creator>
  <cp:lastModifiedBy>Tajra Sinanagic</cp:lastModifiedBy>
  <cp:revision>10</cp:revision>
  <dcterms:created xsi:type="dcterms:W3CDTF">2025-09-17T19:35:08Z</dcterms:created>
  <dcterms:modified xsi:type="dcterms:W3CDTF">2025-12-06T05:40:59Z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